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24"/>
  </p:notesMasterIdLst>
  <p:handoutMasterIdLst>
    <p:handoutMasterId r:id="rId25"/>
  </p:handoutMasterIdLst>
  <p:sldIdLst>
    <p:sldId id="375" r:id="rId2"/>
    <p:sldId id="282" r:id="rId3"/>
    <p:sldId id="278" r:id="rId4"/>
    <p:sldId id="257" r:id="rId5"/>
    <p:sldId id="279" r:id="rId6"/>
    <p:sldId id="387" r:id="rId7"/>
    <p:sldId id="275" r:id="rId8"/>
    <p:sldId id="259" r:id="rId9"/>
    <p:sldId id="260" r:id="rId10"/>
    <p:sldId id="261" r:id="rId11"/>
    <p:sldId id="262" r:id="rId12"/>
    <p:sldId id="388" r:id="rId13"/>
    <p:sldId id="263" r:id="rId14"/>
    <p:sldId id="274" r:id="rId15"/>
    <p:sldId id="386" r:id="rId16"/>
    <p:sldId id="277" r:id="rId17"/>
    <p:sldId id="264" r:id="rId18"/>
    <p:sldId id="272" r:id="rId19"/>
    <p:sldId id="269" r:id="rId20"/>
    <p:sldId id="273" r:id="rId21"/>
    <p:sldId id="267" r:id="rId22"/>
    <p:sldId id="268" r:id="rId23"/>
  </p:sldIdLst>
  <p:sldSz cx="9144000" cy="6858000" type="screen4x3"/>
  <p:notesSz cx="68580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00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2D050"/>
    <a:srgbClr val="FF0033"/>
    <a:srgbClr val="FFFF00"/>
    <a:srgbClr val="969696"/>
    <a:srgbClr val="FF9999"/>
    <a:srgbClr val="006666"/>
    <a:srgbClr val="FFFFFF"/>
    <a:srgbClr val="CCDCCC"/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171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-3175"/>
            <a:ext cx="2971800" cy="46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b="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-3175"/>
            <a:ext cx="2971800" cy="46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="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b="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263"/>
            <a:ext cx="2971800" cy="46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b="0"/>
            </a:lvl1pPr>
          </a:lstStyle>
          <a:p>
            <a:fld id="{6CD19DBC-8B5D-4524-B52B-890C44C947D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347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47387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fld id="{7F3B696D-A961-4B65-860E-B65EAEA84026}" type="slidenum">
              <a:rPr lang="en-US" altLang="en-US" sz="2400" b="1" smtClean="0">
                <a:solidFill>
                  <a:prstClr val="black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altLang="en-US" sz="2400" b="1">
              <a:solidFill>
                <a:prstClr val="black"/>
              </a:solidFill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30419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/>
          </p:nvPr>
        </p:nvSpPr>
        <p:spPr>
          <a:xfrm>
            <a:off x="3924300" y="8772525"/>
            <a:ext cx="3006725" cy="458788"/>
          </a:xfrm>
          <a:prstGeom prst="rect">
            <a:avLst/>
          </a:prstGeom>
          <a:ln/>
        </p:spPr>
        <p:txBody>
          <a:bodyPr/>
          <a:lstStyle/>
          <a:p>
            <a:fld id="{CB4CDE67-EAA7-4037-8F88-BC7892A91F74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1024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30300" y="685800"/>
            <a:ext cx="4673600" cy="35052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914400" y="4419600"/>
            <a:ext cx="5105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b="0">
              <a:solidFill>
                <a:srgbClr val="FFFFFF"/>
              </a:solidFill>
              <a:ea typeface="+mn-ea"/>
            </a:endParaRPr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>
          <a:xfrm>
            <a:off x="693738" y="4386263"/>
            <a:ext cx="5545137" cy="4152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Selamat</a:t>
            </a:r>
            <a:r>
              <a:rPr lang="en-US" baseline="0"/>
              <a:t> Datang di STTT angkatan ke-3</a:t>
            </a:r>
          </a:p>
          <a:p>
            <a:r>
              <a:rPr lang="en-US" baseline="0"/>
              <a:t>STT Terpadu NF adalah kelanjutan dari Bimbel NF dll</a:t>
            </a:r>
          </a:p>
          <a:p>
            <a:r>
              <a:rPr lang="en-US" baseline="0"/>
              <a:t>NF didukung oleh SDM yang berkualitas, kompeten dan berintegritas</a:t>
            </a:r>
          </a:p>
        </p:txBody>
      </p:sp>
    </p:spTree>
    <p:extLst>
      <p:ext uri="{BB962C8B-B14F-4D97-AF65-F5344CB8AC3E}">
        <p14:creationId xmlns:p14="http://schemas.microsoft.com/office/powerpoint/2010/main" val="302359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7FD727C6-CB35-4EF6-AC72-F9430AA5C6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06488" y="698500"/>
            <a:ext cx="4645025" cy="348297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61E764CF-755D-4218-9A81-2B067C431F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416425"/>
            <a:ext cx="5029200" cy="41830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3E40A4C-1A37-487D-95AC-A5F04D05DC0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0175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9BAF0FD-D8C9-48D1-A0CA-B0391F954FC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0427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3050"/>
            <a:ext cx="2055813" cy="55784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3050"/>
            <a:ext cx="6019800" cy="55784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ACCE581C-8C4B-45FB-9182-CD18B2C6B5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1734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8013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457200" y="6246813"/>
            <a:ext cx="2128838" cy="471487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3127375" y="6246813"/>
            <a:ext cx="2897188" cy="471487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6556375" y="6246813"/>
            <a:ext cx="2128838" cy="471487"/>
          </a:xfrm>
        </p:spPr>
        <p:txBody>
          <a:bodyPr/>
          <a:lstStyle>
            <a:lvl1pPr>
              <a:defRPr/>
            </a:lvl1pPr>
          </a:lstStyle>
          <a:p>
            <a:fld id="{FD4666BC-A60B-46DD-B308-2E38C4BB48E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0756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F4430A0B-7313-4D9B-96FE-8EE565ED709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2129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08DB4AF8-22F2-4021-B9E6-FDC3C2CF6AB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26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37013" cy="4246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604963"/>
            <a:ext cx="4038600" cy="4246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899B4AD-AAC6-4373-8CED-D8DA01DAB91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3960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B440CEF-0035-489F-B035-977603FA4BF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9090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7455B68-A94E-4D83-A1B8-DDFCA45E4C2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3034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FAF2C299-9F89-4774-B14E-D956613690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0432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5AAD8EB-75BB-4A38-90C6-F4C93620D10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2103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16A9C2B-E0E0-45D6-9888-58FF79E4E9E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7606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3050"/>
            <a:ext cx="82280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28013" cy="4246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4192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57200" y="6246813"/>
            <a:ext cx="2128838" cy="471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tabLst>
                <a:tab pos="457200" algn="l"/>
                <a:tab pos="914400" algn="l"/>
                <a:tab pos="1371600" algn="l"/>
                <a:tab pos="1828800" algn="l"/>
              </a:tabLst>
              <a:defRPr sz="1400">
                <a:solidFill>
                  <a:srgbClr val="000000"/>
                </a:solidFill>
                <a:ea typeface="DejaVu Sans" charset="0"/>
                <a:cs typeface="DejaVu Sans" charset="0"/>
              </a:defRPr>
            </a:lvl1pPr>
          </a:lstStyle>
          <a:p>
            <a:pPr defTabSz="45720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b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127375" y="6246813"/>
            <a:ext cx="2897188" cy="471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93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400">
                <a:solidFill>
                  <a:srgbClr val="000000"/>
                </a:solidFill>
                <a:ea typeface="DejaVu Sans" charset="0"/>
                <a:cs typeface="DejaVu Sans" charset="0"/>
              </a:defRPr>
            </a:lvl1pPr>
          </a:lstStyle>
          <a:p>
            <a:pPr defTabSz="45720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b="0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6375" y="6246813"/>
            <a:ext cx="2128838" cy="471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tabLst>
                <a:tab pos="457200" algn="l"/>
                <a:tab pos="914400" algn="l"/>
                <a:tab pos="1371600" algn="l"/>
                <a:tab pos="1828800" algn="l"/>
              </a:tabLst>
              <a:defRPr sz="1400">
                <a:solidFill>
                  <a:srgbClr val="000000"/>
                </a:solidFill>
                <a:ea typeface="DejaVu Sans" charset="0"/>
                <a:cs typeface="DejaVu Sans" charset="0"/>
              </a:defRPr>
            </a:lvl1pPr>
          </a:lstStyle>
          <a:p>
            <a:pPr defTabSz="45720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fld id="{5462C836-5667-4C2F-B349-2D87389C9C91}" type="slidenum">
              <a:rPr lang="en-US" altLang="en-US" b="0"/>
              <a:pPr defTabSz="457200" hangingPunct="0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‹#›</a:t>
            </a:fld>
            <a:endParaRPr lang="en-US" altLang="en-US" b="0"/>
          </a:p>
        </p:txBody>
      </p:sp>
      <p:sp>
        <p:nvSpPr>
          <p:cNvPr id="2054" name="Line 6"/>
          <p:cNvSpPr>
            <a:spLocks noChangeShapeType="1"/>
          </p:cNvSpPr>
          <p:nvPr/>
        </p:nvSpPr>
        <p:spPr bwMode="auto">
          <a:xfrm>
            <a:off x="457200" y="6126163"/>
            <a:ext cx="8229600" cy="1587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457200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b="0">
              <a:solidFill>
                <a:srgbClr val="FFFFFF"/>
              </a:solidFill>
            </a:endParaRPr>
          </a:p>
        </p:txBody>
      </p:sp>
      <p:sp>
        <p:nvSpPr>
          <p:cNvPr id="2055" name="Text Box 7"/>
          <p:cNvSpPr txBox="1">
            <a:spLocks noChangeArrowheads="1"/>
          </p:cNvSpPr>
          <p:nvPr/>
        </p:nvSpPr>
        <p:spPr bwMode="auto">
          <a:xfrm>
            <a:off x="669925" y="6276975"/>
            <a:ext cx="2530475" cy="306388"/>
          </a:xfrm>
          <a:prstGeom prst="rect">
            <a:avLst/>
          </a:prstGeom>
          <a:solidFill>
            <a:srgbClr val="FF420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Droid Sans Fallback" charset="0"/>
                <a:cs typeface="Droid Sans Fallback" charset="0"/>
              </a:defRPr>
            </a:lvl9pPr>
          </a:lstStyle>
          <a:p>
            <a:pPr defTabSz="457200" eaLnBrk="0" hangingPunct="0">
              <a:spcBef>
                <a:spcPts val="875"/>
              </a:spcBef>
              <a:buSzPct val="100000"/>
            </a:pPr>
            <a:r>
              <a:rPr lang="en-US" altLang="en-US" sz="1400">
                <a:solidFill>
                  <a:srgbClr val="FFFFFF"/>
                </a:solidFill>
                <a:latin typeface="Tahoma" panose="020B0604030504040204" pitchFamily="34" charset="0"/>
              </a:rPr>
              <a:t>Program Studi TI &amp; SI - </a:t>
            </a:r>
          </a:p>
        </p:txBody>
      </p:sp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3200400" y="6276975"/>
            <a:ext cx="5484813" cy="306388"/>
          </a:xfrm>
          <a:prstGeom prst="rect">
            <a:avLst/>
          </a:prstGeom>
          <a:solidFill>
            <a:srgbClr val="00458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Droid Sans Fallback" charset="0"/>
                <a:cs typeface="Droid Sans Fallback" charset="0"/>
              </a:defRPr>
            </a:lvl9pPr>
          </a:lstStyle>
          <a:p>
            <a:pPr defTabSz="457200" eaLnBrk="0" hangingPunct="0">
              <a:spcBef>
                <a:spcPts val="875"/>
              </a:spcBef>
              <a:buSzPct val="100000"/>
            </a:pPr>
            <a:r>
              <a:rPr lang="en-US" altLang="en-US" sz="1400">
                <a:solidFill>
                  <a:srgbClr val="FFFFFF"/>
                </a:solidFill>
                <a:latin typeface="Tahoma" panose="020B0604030504040204" pitchFamily="34" charset="0"/>
              </a:rPr>
              <a:t>STT Terpadu Nurul Fikri</a:t>
            </a:r>
          </a:p>
        </p:txBody>
      </p:sp>
    </p:spTree>
    <p:extLst>
      <p:ext uri="{BB962C8B-B14F-4D97-AF65-F5344CB8AC3E}">
        <p14:creationId xmlns:p14="http://schemas.microsoft.com/office/powerpoint/2010/main" val="520022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 kern="1200">
          <a:solidFill>
            <a:srgbClr val="336699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336699"/>
          </a:solidFill>
          <a:latin typeface="Times New Roman" panose="02020603050405020304" pitchFamily="18" charset="0"/>
          <a:ea typeface="Droid Sans Fallback" charset="0"/>
          <a:cs typeface="Droid Sans Fallback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336699"/>
          </a:solidFill>
          <a:latin typeface="Times New Roman" panose="02020603050405020304" pitchFamily="18" charset="0"/>
          <a:ea typeface="Droid Sans Fallback" charset="0"/>
          <a:cs typeface="Droid Sans Fallback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336699"/>
          </a:solidFill>
          <a:latin typeface="Times New Roman" panose="02020603050405020304" pitchFamily="18" charset="0"/>
          <a:ea typeface="Droid Sans Fallback" charset="0"/>
          <a:cs typeface="Droid Sans Fallback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336699"/>
          </a:solidFill>
          <a:latin typeface="Times New Roman" panose="02020603050405020304" pitchFamily="18" charset="0"/>
          <a:ea typeface="Droid Sans Fallback" charset="0"/>
          <a:cs typeface="Droid Sans Fallback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336699"/>
          </a:solidFill>
          <a:latin typeface="Times New Roman" panose="02020603050405020304" pitchFamily="18" charset="0"/>
          <a:ea typeface="Droid Sans Fallback" charset="0"/>
          <a:cs typeface="Droid Sans Fallback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336699"/>
          </a:solidFill>
          <a:latin typeface="Times New Roman" panose="02020603050405020304" pitchFamily="18" charset="0"/>
          <a:ea typeface="Droid Sans Fallback" charset="0"/>
          <a:cs typeface="Droid Sans Fallback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336699"/>
          </a:solidFill>
          <a:latin typeface="Times New Roman" panose="02020603050405020304" pitchFamily="18" charset="0"/>
          <a:ea typeface="Droid Sans Fallback" charset="0"/>
          <a:cs typeface="Droid Sans Fallback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336699"/>
          </a:solidFill>
          <a:latin typeface="Times New Roman" panose="02020603050405020304" pitchFamily="18" charset="0"/>
          <a:ea typeface="Droid Sans Fallback" charset="0"/>
          <a:cs typeface="Droid Sans Fallback" charset="0"/>
        </a:defRPr>
      </a:lvl9pPr>
    </p:titleStyle>
    <p:bodyStyle>
      <a:lvl1pPr marL="342900" indent="-342900" algn="l" defTabSz="457200" rtl="0" fontAlgn="base" hangingPunct="0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DISCLAIMMER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07624"/>
            <a:ext cx="8228412" cy="3374002"/>
          </a:xfrm>
        </p:spPr>
        <p:txBody>
          <a:bodyPr/>
          <a:lstStyle/>
          <a:p>
            <a:pPr marL="381000" indent="-342900" algn="just">
              <a:buFont typeface="Arial" panose="020B0604020202020204" pitchFamily="34" charset="0"/>
              <a:buChar char="•"/>
            </a:pPr>
            <a:r>
              <a:rPr lang="en-US" sz="1800"/>
              <a:t>Seluruh Materi yang ada pada Presentasi ini adalah bahan perkuliahan Pembentukan Karakter STT Terpadu Nurul Fikri yang dibuat oleh Adi Wahyu Adji S.Si. Selama periode September-Desember 2015 </a:t>
            </a:r>
          </a:p>
          <a:p>
            <a:pPr marL="381000" indent="-342900" algn="just">
              <a:buFont typeface="Arial" panose="020B0604020202020204" pitchFamily="34" charset="0"/>
              <a:buChar char="•"/>
            </a:pPr>
            <a:r>
              <a:rPr lang="en-US" sz="1800"/>
              <a:t>Bahan perkuliahan diambil dari berbagai sumber dan karena satu dan lain hal ada sumber informasi yang luput untuk dicantumkan</a:t>
            </a:r>
          </a:p>
          <a:p>
            <a:pPr marL="381000" indent="-342900" algn="just">
              <a:buFont typeface="Arial" panose="020B0604020202020204" pitchFamily="34" charset="0"/>
              <a:buChar char="•"/>
            </a:pPr>
            <a:r>
              <a:rPr lang="en-US" sz="1800"/>
              <a:t>Kepada siapa saja yang mendapatkan bahan ini dilarang untuk:</a:t>
            </a:r>
          </a:p>
          <a:p>
            <a:pPr marL="681038" lvl="1" indent="-342900" algn="just">
              <a:buFont typeface="Arial" panose="020B0604020202020204" pitchFamily="34" charset="0"/>
              <a:buChar char="•"/>
            </a:pPr>
            <a:r>
              <a:rPr lang="en-US" sz="1500"/>
              <a:t>Menyebarkan, memodifikasi (menambah atau mengurangi) melalui media apa saja tanpa menyebutkan sumber asal</a:t>
            </a:r>
          </a:p>
          <a:p>
            <a:pPr marL="681038" lvl="1" indent="-342900" algn="just">
              <a:buFont typeface="Arial" panose="020B0604020202020204" pitchFamily="34" charset="0"/>
              <a:buChar char="•"/>
            </a:pPr>
            <a:r>
              <a:rPr lang="en-US" sz="1500"/>
              <a:t>Menggunakan untuk kepentingan komersil</a:t>
            </a:r>
          </a:p>
          <a:p>
            <a:pPr marL="381000" indent="-342900" algn="just">
              <a:buFont typeface="Arial" panose="020B0604020202020204" pitchFamily="34" charset="0"/>
              <a:buChar char="•"/>
            </a:pPr>
            <a:r>
              <a:rPr lang="en-US" sz="1800"/>
              <a:t>Jika ada pihak yang merasa dirugikan karena materinya dimasukkan dalam bahan ini dapat menghubungi adji@nurulfikri.ac.id</a:t>
            </a:r>
          </a:p>
          <a:p>
            <a:pPr marL="381000" indent="-342900" algn="just">
              <a:buFont typeface="Arial" panose="020B0604020202020204" pitchFamily="34" charset="0"/>
              <a:buChar char="•"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077992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AA5675E-DD94-41EB-AA71-E596E93066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171450"/>
            <a:ext cx="7467600" cy="1276350"/>
          </a:xfrm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en-US" sz="3200">
                <a:solidFill>
                  <a:srgbClr val="008080"/>
                </a:solidFill>
              </a:rPr>
              <a:t>Efektifitas dari Respon Otobiografik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462729CB-9F4D-4652-994B-F72F75DB73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524000"/>
            <a:ext cx="8382000" cy="3962400"/>
          </a:xfrm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0" indent="0">
              <a:buFont typeface="Monotype Sorts" charset="0"/>
              <a:buNone/>
              <a:defRPr/>
            </a:pPr>
            <a:r>
              <a:rPr lang="en-US" sz="2200" b="1">
                <a:solidFill>
                  <a:schemeClr val="tx1"/>
                </a:solidFill>
                <a:ea typeface="+mn-ea"/>
              </a:rPr>
              <a:t>Respon otobiografik bisa efektif jika :</a:t>
            </a:r>
            <a:endParaRPr lang="en-US" sz="2000">
              <a:solidFill>
                <a:schemeClr val="tx1"/>
              </a:solidFill>
              <a:ea typeface="+mn-ea"/>
            </a:endParaRPr>
          </a:p>
          <a:p>
            <a:pPr lvl="1">
              <a:buClr>
                <a:schemeClr val="bg2"/>
              </a:buClr>
              <a:buFont typeface="Monotype Sorts" charset="0"/>
              <a:buChar char="u"/>
              <a:defRPr/>
            </a:pPr>
            <a:r>
              <a:rPr lang="en-US" sz="2000">
                <a:solidFill>
                  <a:schemeClr val="tx1"/>
                </a:solidFill>
                <a:ea typeface="+mn-ea"/>
              </a:rPr>
              <a:t>Sifat komunikasi orang lain tersebut disajikan secara lugas, tanpa emosi.</a:t>
            </a:r>
          </a:p>
          <a:p>
            <a:pPr lvl="1">
              <a:buClr>
                <a:schemeClr val="bg2"/>
              </a:buClr>
              <a:buFont typeface="Monotype Sorts" charset="0"/>
              <a:buChar char="u"/>
              <a:defRPr/>
            </a:pPr>
            <a:r>
              <a:rPr lang="en-US" sz="2000">
                <a:solidFill>
                  <a:schemeClr val="tx1"/>
                </a:solidFill>
                <a:ea typeface="+mn-ea"/>
              </a:rPr>
              <a:t>Orang lain secara khusus minta antuan anda dari sudut pandang anda.</a:t>
            </a:r>
          </a:p>
          <a:p>
            <a:pPr lvl="1">
              <a:buClr>
                <a:schemeClr val="bg2"/>
              </a:buClr>
              <a:buFont typeface="Monotype Sorts" charset="0"/>
              <a:buChar char="u"/>
              <a:defRPr/>
            </a:pPr>
            <a:r>
              <a:rPr lang="en-US" sz="2000">
                <a:solidFill>
                  <a:schemeClr val="tx1"/>
                </a:solidFill>
                <a:ea typeface="+mn-ea"/>
              </a:rPr>
              <a:t>Rekening Bank Emosi anda pada orang lain tersebut sangat tinggi.</a:t>
            </a:r>
          </a:p>
          <a:p>
            <a:pPr marL="0" indent="0">
              <a:buFont typeface="Monotype Sorts" charset="0"/>
              <a:buNone/>
              <a:defRPr/>
            </a:pPr>
            <a:endParaRPr lang="en-US" sz="2000">
              <a:solidFill>
                <a:schemeClr val="tx1"/>
              </a:solidFill>
              <a:ea typeface="+mn-ea"/>
            </a:endParaRPr>
          </a:p>
          <a:p>
            <a:pPr marL="0" indent="0">
              <a:buFont typeface="Monotype Sorts" charset="0"/>
              <a:buNone/>
              <a:defRPr/>
            </a:pPr>
            <a:r>
              <a:rPr lang="en-US" sz="2200" b="1">
                <a:solidFill>
                  <a:schemeClr val="tx1"/>
                </a:solidFill>
                <a:ea typeface="+mn-ea"/>
              </a:rPr>
              <a:t>Respon otobiografik bisa tidak efektif jika :</a:t>
            </a:r>
          </a:p>
          <a:p>
            <a:pPr lvl="1">
              <a:buClr>
                <a:schemeClr val="bg2"/>
              </a:buClr>
              <a:buFont typeface="Monotype Sorts" charset="0"/>
              <a:buChar char="u"/>
              <a:defRPr/>
            </a:pPr>
            <a:r>
              <a:rPr lang="en-US" sz="2000">
                <a:solidFill>
                  <a:schemeClr val="tx1"/>
                </a:solidFill>
                <a:ea typeface="+mn-ea"/>
              </a:rPr>
              <a:t>Orang lain hanya menginginkan adanya seorang pendengar.</a:t>
            </a:r>
          </a:p>
          <a:p>
            <a:pPr lvl="1">
              <a:buClr>
                <a:schemeClr val="bg2"/>
              </a:buClr>
              <a:buFont typeface="Monotype Sorts" charset="0"/>
              <a:buChar char="u"/>
              <a:defRPr/>
            </a:pPr>
            <a:r>
              <a:rPr lang="en-US" sz="2000">
                <a:solidFill>
                  <a:schemeClr val="tx1"/>
                </a:solidFill>
                <a:ea typeface="+mn-ea"/>
              </a:rPr>
              <a:t>Orang lain ingin mengekspresikan dan menjelajahi perasaannya dengan caranya sendiri, tanpa merasa terancam.</a:t>
            </a:r>
          </a:p>
          <a:p>
            <a:pPr lvl="1">
              <a:buClr>
                <a:schemeClr val="bg2"/>
              </a:buClr>
              <a:buFont typeface="Monotype Sorts" charset="0"/>
              <a:buChar char="u"/>
              <a:defRPr/>
            </a:pPr>
            <a:r>
              <a:rPr lang="en-US" sz="2000">
                <a:solidFill>
                  <a:schemeClr val="tx1"/>
                </a:solidFill>
                <a:ea typeface="+mn-ea"/>
              </a:rPr>
              <a:t>Sifat komunikasi orang lain tersebut emosional.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85B3BC4E-1D7E-478A-BD28-69E37A95F5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600200" y="476250"/>
            <a:ext cx="5791200" cy="1276350"/>
          </a:xfrm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en-US" sz="3200">
                <a:solidFill>
                  <a:srgbClr val="008080"/>
                </a:solidFill>
              </a:rPr>
              <a:t>Bagaimana Kita Berkomunikasi</a:t>
            </a:r>
          </a:p>
        </p:txBody>
      </p:sp>
      <p:graphicFrame>
        <p:nvGraphicFramePr>
          <p:cNvPr id="10243" name="Object 3">
            <a:extLst>
              <a:ext uri="{FF2B5EF4-FFF2-40B4-BE49-F238E27FC236}">
                <a16:creationId xmlns:a16="http://schemas.microsoft.com/office/drawing/2014/main" id="{34542E22-D365-42D6-84C2-2ABAF4F8C428}"/>
              </a:ext>
            </a:extLst>
          </p:cNvPr>
          <p:cNvGraphicFramePr>
            <a:graphicFrameLocks/>
          </p:cNvGraphicFramePr>
          <p:nvPr/>
        </p:nvGraphicFramePr>
        <p:xfrm>
          <a:off x="2498725" y="1703388"/>
          <a:ext cx="6235700" cy="449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Chart" r:id="rId3" imgW="6238875" imgH="4495800" progId="MSGraph.Chart.5">
                  <p:embed/>
                </p:oleObj>
              </mc:Choice>
              <mc:Fallback>
                <p:oleObj name="Chart" r:id="rId3" imgW="6238875" imgH="4495800" progId="MSGraph.Chart.5">
                  <p:embed/>
                  <p:pic>
                    <p:nvPicPr>
                      <p:cNvPr id="10243" name="Object 3">
                        <a:extLst>
                          <a:ext uri="{FF2B5EF4-FFF2-40B4-BE49-F238E27FC236}">
                            <a16:creationId xmlns:a16="http://schemas.microsoft.com/office/drawing/2014/main" id="{34542E22-D365-42D6-84C2-2ABAF4F8C42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8725" y="1703388"/>
                        <a:ext cx="6235700" cy="449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4" name="Rectangle 4">
            <a:extLst>
              <a:ext uri="{FF2B5EF4-FFF2-40B4-BE49-F238E27FC236}">
                <a16:creationId xmlns:a16="http://schemas.microsoft.com/office/drawing/2014/main" id="{7F347E62-35F8-43E2-934C-331239E22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1525" y="5310188"/>
            <a:ext cx="1822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b="1">
                <a:solidFill>
                  <a:schemeClr val="accent2"/>
                </a:solidFill>
                <a:latin typeface="Arial" panose="020B0604020202020204" pitchFamily="34" charset="0"/>
              </a:rPr>
              <a:t>Bahasa Tubuh,</a:t>
            </a:r>
          </a:p>
          <a:p>
            <a:r>
              <a:rPr lang="en-US" altLang="en-US" sz="1800" b="1">
                <a:solidFill>
                  <a:schemeClr val="accent2"/>
                </a:solidFill>
                <a:latin typeface="Arial" panose="020B0604020202020204" pitchFamily="34" charset="0"/>
              </a:rPr>
              <a:t>Non Verbal</a:t>
            </a:r>
          </a:p>
        </p:txBody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39253BB8-F978-4DCC-9268-A9416D9531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2925" y="2109788"/>
            <a:ext cx="1212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b="1">
                <a:solidFill>
                  <a:schemeClr val="accent2"/>
                </a:solidFill>
                <a:latin typeface="Arial" panose="020B0604020202020204" pitchFamily="34" charset="0"/>
              </a:rPr>
              <a:t>Kata-kata</a:t>
            </a:r>
          </a:p>
        </p:txBody>
      </p:sp>
      <p:sp>
        <p:nvSpPr>
          <p:cNvPr id="10246" name="Rectangle 6">
            <a:extLst>
              <a:ext uri="{FF2B5EF4-FFF2-40B4-BE49-F238E27FC236}">
                <a16:creationId xmlns:a16="http://schemas.microsoft.com/office/drawing/2014/main" id="{23DBA1B2-7302-4F8E-B98A-F49DCDE4C2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4725" y="2871788"/>
            <a:ext cx="1911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b="1">
                <a:solidFill>
                  <a:schemeClr val="accent2"/>
                </a:solidFill>
                <a:latin typeface="Arial" panose="020B0604020202020204" pitchFamily="34" charset="0"/>
              </a:rPr>
              <a:t>Nada dan Suara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F321B-6E4A-44BE-BAAC-85BB9D16F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3050"/>
            <a:ext cx="8228013" cy="733425"/>
          </a:xfrm>
        </p:spPr>
        <p:txBody>
          <a:bodyPr/>
          <a:lstStyle/>
          <a:p>
            <a:r>
              <a:rPr lang="en-US"/>
              <a:t>Bad Communication</a:t>
            </a:r>
          </a:p>
        </p:txBody>
      </p:sp>
      <p:pic>
        <p:nvPicPr>
          <p:cNvPr id="4" name="Condoloza Rice - Bush - Bad Communication">
            <a:hlinkClick r:id="" action="ppaction://media"/>
            <a:extLst>
              <a:ext uri="{FF2B5EF4-FFF2-40B4-BE49-F238E27FC236}">
                <a16:creationId xmlns:a16="http://schemas.microsoft.com/office/drawing/2014/main" id="{4C6FC3AE-7804-45AC-92A5-D8A24B813A6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6036" y="1006475"/>
            <a:ext cx="6770340" cy="5077278"/>
          </a:xfrm>
        </p:spPr>
      </p:pic>
    </p:spTree>
    <p:extLst>
      <p:ext uri="{BB962C8B-B14F-4D97-AF65-F5344CB8AC3E}">
        <p14:creationId xmlns:p14="http://schemas.microsoft.com/office/powerpoint/2010/main" val="342754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9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69FED20E-0AE6-4194-BD94-429C4B011A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171450"/>
            <a:ext cx="5715000" cy="1276350"/>
          </a:xfrm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en-US" sz="3200">
                <a:solidFill>
                  <a:srgbClr val="008080"/>
                </a:solidFill>
              </a:rPr>
              <a:t>Mendengarkan Secara Empatik</a:t>
            </a:r>
          </a:p>
        </p:txBody>
      </p:sp>
      <p:sp>
        <p:nvSpPr>
          <p:cNvPr id="9219" name="Freeform 3">
            <a:extLst>
              <a:ext uri="{FF2B5EF4-FFF2-40B4-BE49-F238E27FC236}">
                <a16:creationId xmlns:a16="http://schemas.microsoft.com/office/drawing/2014/main" id="{F1F5C7F7-DCF9-4EC8-9925-5436E8012406}"/>
              </a:ext>
            </a:extLst>
          </p:cNvPr>
          <p:cNvSpPr>
            <a:spLocks/>
          </p:cNvSpPr>
          <p:nvPr/>
        </p:nvSpPr>
        <p:spPr bwMode="auto">
          <a:xfrm>
            <a:off x="2125663" y="1600200"/>
            <a:ext cx="4786312" cy="2030413"/>
          </a:xfrm>
          <a:custGeom>
            <a:avLst/>
            <a:gdLst>
              <a:gd name="T0" fmla="*/ 0 w 3015"/>
              <a:gd name="T1" fmla="*/ 2028825 h 1279"/>
              <a:gd name="T2" fmla="*/ 522287 w 3015"/>
              <a:gd name="T3" fmla="*/ 1328738 h 1279"/>
              <a:gd name="T4" fmla="*/ 522287 w 3015"/>
              <a:gd name="T5" fmla="*/ 1189038 h 1279"/>
              <a:gd name="T6" fmla="*/ 596900 w 3015"/>
              <a:gd name="T7" fmla="*/ 977900 h 1279"/>
              <a:gd name="T8" fmla="*/ 822325 w 3015"/>
              <a:gd name="T9" fmla="*/ 838200 h 1279"/>
              <a:gd name="T10" fmla="*/ 1046162 w 3015"/>
              <a:gd name="T11" fmla="*/ 698500 h 1279"/>
              <a:gd name="T12" fmla="*/ 1195387 w 3015"/>
              <a:gd name="T13" fmla="*/ 488950 h 1279"/>
              <a:gd name="T14" fmla="*/ 1270000 w 3015"/>
              <a:gd name="T15" fmla="*/ 419100 h 1279"/>
              <a:gd name="T16" fmla="*/ 1419225 w 3015"/>
              <a:gd name="T17" fmla="*/ 419100 h 1279"/>
              <a:gd name="T18" fmla="*/ 1644650 w 3015"/>
              <a:gd name="T19" fmla="*/ 279400 h 1279"/>
              <a:gd name="T20" fmla="*/ 1868487 w 3015"/>
              <a:gd name="T21" fmla="*/ 139700 h 1279"/>
              <a:gd name="T22" fmla="*/ 2017712 w 3015"/>
              <a:gd name="T23" fmla="*/ 139700 h 1279"/>
              <a:gd name="T24" fmla="*/ 2017712 w 3015"/>
              <a:gd name="T25" fmla="*/ 0 h 1279"/>
              <a:gd name="T26" fmla="*/ 2166937 w 3015"/>
              <a:gd name="T27" fmla="*/ 0 h 1279"/>
              <a:gd name="T28" fmla="*/ 2840037 w 3015"/>
              <a:gd name="T29" fmla="*/ 349250 h 1279"/>
              <a:gd name="T30" fmla="*/ 3138487 w 3015"/>
              <a:gd name="T31" fmla="*/ 419100 h 1279"/>
              <a:gd name="T32" fmla="*/ 3214687 w 3015"/>
              <a:gd name="T33" fmla="*/ 488950 h 1279"/>
              <a:gd name="T34" fmla="*/ 3363912 w 3015"/>
              <a:gd name="T35" fmla="*/ 768350 h 1279"/>
              <a:gd name="T36" fmla="*/ 3363912 w 3015"/>
              <a:gd name="T37" fmla="*/ 838200 h 1279"/>
              <a:gd name="T38" fmla="*/ 3513137 w 3015"/>
              <a:gd name="T39" fmla="*/ 908050 h 1279"/>
              <a:gd name="T40" fmla="*/ 3513137 w 3015"/>
              <a:gd name="T41" fmla="*/ 838200 h 1279"/>
              <a:gd name="T42" fmla="*/ 3662362 w 3015"/>
              <a:gd name="T43" fmla="*/ 838200 h 1279"/>
              <a:gd name="T44" fmla="*/ 3960812 w 3015"/>
              <a:gd name="T45" fmla="*/ 977900 h 1279"/>
              <a:gd name="T46" fmla="*/ 4111625 w 3015"/>
              <a:gd name="T47" fmla="*/ 1258888 h 1279"/>
              <a:gd name="T48" fmla="*/ 4186237 w 3015"/>
              <a:gd name="T49" fmla="*/ 1468438 h 1279"/>
              <a:gd name="T50" fmla="*/ 4784725 w 3015"/>
              <a:gd name="T51" fmla="*/ 1957388 h 1279"/>
              <a:gd name="T52" fmla="*/ 0 w 3015"/>
              <a:gd name="T53" fmla="*/ 2028825 h 1279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3015" h="1279">
                <a:moveTo>
                  <a:pt x="0" y="1278"/>
                </a:moveTo>
                <a:lnTo>
                  <a:pt x="329" y="837"/>
                </a:lnTo>
                <a:lnTo>
                  <a:pt x="329" y="749"/>
                </a:lnTo>
                <a:lnTo>
                  <a:pt x="376" y="616"/>
                </a:lnTo>
                <a:lnTo>
                  <a:pt x="518" y="528"/>
                </a:lnTo>
                <a:lnTo>
                  <a:pt x="659" y="440"/>
                </a:lnTo>
                <a:lnTo>
                  <a:pt x="753" y="308"/>
                </a:lnTo>
                <a:lnTo>
                  <a:pt x="800" y="264"/>
                </a:lnTo>
                <a:lnTo>
                  <a:pt x="894" y="264"/>
                </a:lnTo>
                <a:lnTo>
                  <a:pt x="1036" y="176"/>
                </a:lnTo>
                <a:lnTo>
                  <a:pt x="1177" y="88"/>
                </a:lnTo>
                <a:lnTo>
                  <a:pt x="1271" y="88"/>
                </a:lnTo>
                <a:lnTo>
                  <a:pt x="1271" y="0"/>
                </a:lnTo>
                <a:lnTo>
                  <a:pt x="1365" y="0"/>
                </a:lnTo>
                <a:lnTo>
                  <a:pt x="1789" y="220"/>
                </a:lnTo>
                <a:lnTo>
                  <a:pt x="1977" y="264"/>
                </a:lnTo>
                <a:lnTo>
                  <a:pt x="2025" y="308"/>
                </a:lnTo>
                <a:lnTo>
                  <a:pt x="2119" y="484"/>
                </a:lnTo>
                <a:lnTo>
                  <a:pt x="2119" y="528"/>
                </a:lnTo>
                <a:lnTo>
                  <a:pt x="2213" y="572"/>
                </a:lnTo>
                <a:lnTo>
                  <a:pt x="2213" y="528"/>
                </a:lnTo>
                <a:lnTo>
                  <a:pt x="2307" y="528"/>
                </a:lnTo>
                <a:lnTo>
                  <a:pt x="2495" y="616"/>
                </a:lnTo>
                <a:lnTo>
                  <a:pt x="2590" y="793"/>
                </a:lnTo>
                <a:lnTo>
                  <a:pt x="2637" y="925"/>
                </a:lnTo>
                <a:lnTo>
                  <a:pt x="3014" y="1233"/>
                </a:lnTo>
                <a:lnTo>
                  <a:pt x="0" y="1278"/>
                </a:lnTo>
              </a:path>
            </a:pathLst>
          </a:custGeom>
          <a:solidFill>
            <a:schemeClr val="tx2"/>
          </a:solidFill>
          <a:ln w="25400" cap="rnd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220" name="Freeform 4">
            <a:extLst>
              <a:ext uri="{FF2B5EF4-FFF2-40B4-BE49-F238E27FC236}">
                <a16:creationId xmlns:a16="http://schemas.microsoft.com/office/drawing/2014/main" id="{61EF8C31-302B-4243-A51B-E6883091DCD7}"/>
              </a:ext>
            </a:extLst>
          </p:cNvPr>
          <p:cNvSpPr>
            <a:spLocks/>
          </p:cNvSpPr>
          <p:nvPr/>
        </p:nvSpPr>
        <p:spPr bwMode="auto">
          <a:xfrm>
            <a:off x="1701800" y="3203575"/>
            <a:ext cx="5562600" cy="2589213"/>
          </a:xfrm>
          <a:custGeom>
            <a:avLst/>
            <a:gdLst>
              <a:gd name="T0" fmla="*/ 492125 w 3504"/>
              <a:gd name="T1" fmla="*/ 349250 h 1631"/>
              <a:gd name="T2" fmla="*/ 773113 w 3504"/>
              <a:gd name="T3" fmla="*/ 69850 h 1631"/>
              <a:gd name="T4" fmla="*/ 1195388 w 3504"/>
              <a:gd name="T5" fmla="*/ 349250 h 1631"/>
              <a:gd name="T6" fmla="*/ 1617663 w 3504"/>
              <a:gd name="T7" fmla="*/ 139700 h 1631"/>
              <a:gd name="T8" fmla="*/ 2039938 w 3504"/>
              <a:gd name="T9" fmla="*/ 349250 h 1631"/>
              <a:gd name="T10" fmla="*/ 2462213 w 3504"/>
              <a:gd name="T11" fmla="*/ 69850 h 1631"/>
              <a:gd name="T12" fmla="*/ 2814638 w 3504"/>
              <a:gd name="T13" fmla="*/ 349250 h 1631"/>
              <a:gd name="T14" fmla="*/ 3308350 w 3504"/>
              <a:gd name="T15" fmla="*/ 209550 h 1631"/>
              <a:gd name="T16" fmla="*/ 3870325 w 3504"/>
              <a:gd name="T17" fmla="*/ 139700 h 1631"/>
              <a:gd name="T18" fmla="*/ 4222750 w 3504"/>
              <a:gd name="T19" fmla="*/ 279400 h 1631"/>
              <a:gd name="T20" fmla="*/ 4575175 w 3504"/>
              <a:gd name="T21" fmla="*/ 0 h 1631"/>
              <a:gd name="T22" fmla="*/ 4756150 w 3504"/>
              <a:gd name="T23" fmla="*/ 17463 h 1631"/>
              <a:gd name="T24" fmla="*/ 5208588 w 3504"/>
              <a:gd name="T25" fmla="*/ 279400 h 1631"/>
              <a:gd name="T26" fmla="*/ 5561013 w 3504"/>
              <a:gd name="T27" fmla="*/ 768350 h 1631"/>
              <a:gd name="T28" fmla="*/ 5419725 w 3504"/>
              <a:gd name="T29" fmla="*/ 1187450 h 1631"/>
              <a:gd name="T30" fmla="*/ 5278438 w 3504"/>
              <a:gd name="T31" fmla="*/ 1747838 h 1631"/>
              <a:gd name="T32" fmla="*/ 4926013 w 3504"/>
              <a:gd name="T33" fmla="*/ 2166938 h 1631"/>
              <a:gd name="T34" fmla="*/ 4503738 w 3504"/>
              <a:gd name="T35" fmla="*/ 2306638 h 1631"/>
              <a:gd name="T36" fmla="*/ 3800475 w 3504"/>
              <a:gd name="T37" fmla="*/ 2587625 h 1631"/>
              <a:gd name="T38" fmla="*/ 3308350 w 3504"/>
              <a:gd name="T39" fmla="*/ 2376488 h 1631"/>
              <a:gd name="T40" fmla="*/ 3097213 w 3504"/>
              <a:gd name="T41" fmla="*/ 2446338 h 1631"/>
              <a:gd name="T42" fmla="*/ 2533650 w 3504"/>
              <a:gd name="T43" fmla="*/ 2516188 h 1631"/>
              <a:gd name="T44" fmla="*/ 2298700 w 3504"/>
              <a:gd name="T45" fmla="*/ 2408238 h 1631"/>
              <a:gd name="T46" fmla="*/ 2039938 w 3504"/>
              <a:gd name="T47" fmla="*/ 2376488 h 1631"/>
              <a:gd name="T48" fmla="*/ 1689100 w 3504"/>
              <a:gd name="T49" fmla="*/ 2236788 h 1631"/>
              <a:gd name="T50" fmla="*/ 1336675 w 3504"/>
              <a:gd name="T51" fmla="*/ 2166938 h 1631"/>
              <a:gd name="T52" fmla="*/ 703263 w 3504"/>
              <a:gd name="T53" fmla="*/ 2446338 h 1631"/>
              <a:gd name="T54" fmla="*/ 211138 w 3504"/>
              <a:gd name="T55" fmla="*/ 2306638 h 1631"/>
              <a:gd name="T56" fmla="*/ 69850 w 3504"/>
              <a:gd name="T57" fmla="*/ 1747838 h 1631"/>
              <a:gd name="T58" fmla="*/ 211138 w 3504"/>
              <a:gd name="T59" fmla="*/ 1117600 h 1631"/>
              <a:gd name="T60" fmla="*/ 107950 w 3504"/>
              <a:gd name="T61" fmla="*/ 906463 h 1631"/>
              <a:gd name="T62" fmla="*/ 69850 w 3504"/>
              <a:gd name="T63" fmla="*/ 419100 h 1631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3504" h="1631">
                <a:moveTo>
                  <a:pt x="177" y="220"/>
                </a:moveTo>
                <a:lnTo>
                  <a:pt x="310" y="220"/>
                </a:lnTo>
                <a:lnTo>
                  <a:pt x="443" y="176"/>
                </a:lnTo>
                <a:lnTo>
                  <a:pt x="487" y="44"/>
                </a:lnTo>
                <a:lnTo>
                  <a:pt x="620" y="88"/>
                </a:lnTo>
                <a:lnTo>
                  <a:pt x="753" y="220"/>
                </a:lnTo>
                <a:lnTo>
                  <a:pt x="842" y="220"/>
                </a:lnTo>
                <a:lnTo>
                  <a:pt x="1019" y="88"/>
                </a:lnTo>
                <a:lnTo>
                  <a:pt x="1152" y="132"/>
                </a:lnTo>
                <a:lnTo>
                  <a:pt x="1285" y="220"/>
                </a:lnTo>
                <a:lnTo>
                  <a:pt x="1418" y="176"/>
                </a:lnTo>
                <a:lnTo>
                  <a:pt x="1551" y="44"/>
                </a:lnTo>
                <a:lnTo>
                  <a:pt x="1640" y="88"/>
                </a:lnTo>
                <a:lnTo>
                  <a:pt x="1773" y="220"/>
                </a:lnTo>
                <a:lnTo>
                  <a:pt x="1951" y="220"/>
                </a:lnTo>
                <a:lnTo>
                  <a:pt x="2084" y="132"/>
                </a:lnTo>
                <a:lnTo>
                  <a:pt x="2305" y="44"/>
                </a:lnTo>
                <a:lnTo>
                  <a:pt x="2438" y="88"/>
                </a:lnTo>
                <a:lnTo>
                  <a:pt x="2571" y="176"/>
                </a:lnTo>
                <a:lnTo>
                  <a:pt x="2660" y="176"/>
                </a:lnTo>
                <a:lnTo>
                  <a:pt x="2749" y="88"/>
                </a:lnTo>
                <a:lnTo>
                  <a:pt x="2882" y="0"/>
                </a:lnTo>
                <a:lnTo>
                  <a:pt x="2970" y="0"/>
                </a:lnTo>
                <a:lnTo>
                  <a:pt x="2996" y="11"/>
                </a:lnTo>
                <a:lnTo>
                  <a:pt x="3148" y="132"/>
                </a:lnTo>
                <a:lnTo>
                  <a:pt x="3281" y="176"/>
                </a:lnTo>
                <a:lnTo>
                  <a:pt x="3458" y="396"/>
                </a:lnTo>
                <a:lnTo>
                  <a:pt x="3503" y="484"/>
                </a:lnTo>
                <a:lnTo>
                  <a:pt x="3503" y="616"/>
                </a:lnTo>
                <a:lnTo>
                  <a:pt x="3414" y="748"/>
                </a:lnTo>
                <a:lnTo>
                  <a:pt x="3281" y="925"/>
                </a:lnTo>
                <a:lnTo>
                  <a:pt x="3325" y="1101"/>
                </a:lnTo>
                <a:lnTo>
                  <a:pt x="3281" y="1233"/>
                </a:lnTo>
                <a:lnTo>
                  <a:pt x="3103" y="1365"/>
                </a:lnTo>
                <a:lnTo>
                  <a:pt x="2882" y="1321"/>
                </a:lnTo>
                <a:lnTo>
                  <a:pt x="2837" y="1453"/>
                </a:lnTo>
                <a:lnTo>
                  <a:pt x="2704" y="1585"/>
                </a:lnTo>
                <a:lnTo>
                  <a:pt x="2394" y="1630"/>
                </a:lnTo>
                <a:lnTo>
                  <a:pt x="2217" y="1585"/>
                </a:lnTo>
                <a:lnTo>
                  <a:pt x="2084" y="1497"/>
                </a:lnTo>
                <a:lnTo>
                  <a:pt x="2066" y="1475"/>
                </a:lnTo>
                <a:lnTo>
                  <a:pt x="1951" y="1541"/>
                </a:lnTo>
                <a:lnTo>
                  <a:pt x="1729" y="1585"/>
                </a:lnTo>
                <a:lnTo>
                  <a:pt x="1596" y="1585"/>
                </a:lnTo>
                <a:lnTo>
                  <a:pt x="1463" y="1541"/>
                </a:lnTo>
                <a:lnTo>
                  <a:pt x="1448" y="1517"/>
                </a:lnTo>
                <a:lnTo>
                  <a:pt x="1418" y="1409"/>
                </a:lnTo>
                <a:lnTo>
                  <a:pt x="1285" y="1497"/>
                </a:lnTo>
                <a:lnTo>
                  <a:pt x="1260" y="1485"/>
                </a:lnTo>
                <a:lnTo>
                  <a:pt x="1064" y="1409"/>
                </a:lnTo>
                <a:lnTo>
                  <a:pt x="975" y="1321"/>
                </a:lnTo>
                <a:lnTo>
                  <a:pt x="842" y="1365"/>
                </a:lnTo>
                <a:lnTo>
                  <a:pt x="665" y="1497"/>
                </a:lnTo>
                <a:lnTo>
                  <a:pt x="443" y="1541"/>
                </a:lnTo>
                <a:lnTo>
                  <a:pt x="354" y="1497"/>
                </a:lnTo>
                <a:lnTo>
                  <a:pt x="133" y="1453"/>
                </a:lnTo>
                <a:lnTo>
                  <a:pt x="88" y="1277"/>
                </a:lnTo>
                <a:lnTo>
                  <a:pt x="44" y="1101"/>
                </a:lnTo>
                <a:lnTo>
                  <a:pt x="44" y="925"/>
                </a:lnTo>
                <a:lnTo>
                  <a:pt x="133" y="704"/>
                </a:lnTo>
                <a:lnTo>
                  <a:pt x="44" y="572"/>
                </a:lnTo>
                <a:lnTo>
                  <a:pt x="68" y="571"/>
                </a:lnTo>
                <a:lnTo>
                  <a:pt x="0" y="352"/>
                </a:lnTo>
                <a:lnTo>
                  <a:pt x="44" y="264"/>
                </a:lnTo>
                <a:lnTo>
                  <a:pt x="177" y="220"/>
                </a:lnTo>
              </a:path>
            </a:pathLst>
          </a:custGeom>
          <a:solidFill>
            <a:schemeClr val="bg1"/>
          </a:solidFill>
          <a:ln w="25400" cap="rnd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221" name="Freeform 5">
            <a:extLst>
              <a:ext uri="{FF2B5EF4-FFF2-40B4-BE49-F238E27FC236}">
                <a16:creationId xmlns:a16="http://schemas.microsoft.com/office/drawing/2014/main" id="{1FE5EAAD-DF2D-4B45-AE55-3E27C0622DAA}"/>
              </a:ext>
            </a:extLst>
          </p:cNvPr>
          <p:cNvSpPr>
            <a:spLocks/>
          </p:cNvSpPr>
          <p:nvPr/>
        </p:nvSpPr>
        <p:spPr bwMode="auto">
          <a:xfrm>
            <a:off x="1562100" y="3062288"/>
            <a:ext cx="5983288" cy="631825"/>
          </a:xfrm>
          <a:custGeom>
            <a:avLst/>
            <a:gdLst>
              <a:gd name="T0" fmla="*/ 68263 w 3769"/>
              <a:gd name="T1" fmla="*/ 290513 h 398"/>
              <a:gd name="T2" fmla="*/ 115888 w 3769"/>
              <a:gd name="T3" fmla="*/ 246063 h 398"/>
              <a:gd name="T4" fmla="*/ 230188 w 3769"/>
              <a:gd name="T5" fmla="*/ 119063 h 398"/>
              <a:gd name="T6" fmla="*/ 327025 w 3769"/>
              <a:gd name="T7" fmla="*/ 98425 h 398"/>
              <a:gd name="T8" fmla="*/ 423863 w 3769"/>
              <a:gd name="T9" fmla="*/ 139700 h 398"/>
              <a:gd name="T10" fmla="*/ 687388 w 3769"/>
              <a:gd name="T11" fmla="*/ 449263 h 398"/>
              <a:gd name="T12" fmla="*/ 893763 w 3769"/>
              <a:gd name="T13" fmla="*/ 179388 h 398"/>
              <a:gd name="T14" fmla="*/ 1168400 w 3769"/>
              <a:gd name="T15" fmla="*/ 88900 h 398"/>
              <a:gd name="T16" fmla="*/ 1443038 w 3769"/>
              <a:gd name="T17" fmla="*/ 449263 h 398"/>
              <a:gd name="T18" fmla="*/ 1581150 w 3769"/>
              <a:gd name="T19" fmla="*/ 269875 h 398"/>
              <a:gd name="T20" fmla="*/ 1787525 w 3769"/>
              <a:gd name="T21" fmla="*/ 88900 h 398"/>
              <a:gd name="T22" fmla="*/ 1993900 w 3769"/>
              <a:gd name="T23" fmla="*/ 179388 h 398"/>
              <a:gd name="T24" fmla="*/ 2268538 w 3769"/>
              <a:gd name="T25" fmla="*/ 449263 h 398"/>
              <a:gd name="T26" fmla="*/ 2474913 w 3769"/>
              <a:gd name="T27" fmla="*/ 179388 h 398"/>
              <a:gd name="T28" fmla="*/ 2749550 w 3769"/>
              <a:gd name="T29" fmla="*/ 88900 h 398"/>
              <a:gd name="T30" fmla="*/ 3024188 w 3769"/>
              <a:gd name="T31" fmla="*/ 449263 h 398"/>
              <a:gd name="T32" fmla="*/ 3230563 w 3769"/>
              <a:gd name="T33" fmla="*/ 417513 h 398"/>
              <a:gd name="T34" fmla="*/ 3505200 w 3769"/>
              <a:gd name="T35" fmla="*/ 179388 h 398"/>
              <a:gd name="T36" fmla="*/ 3917950 w 3769"/>
              <a:gd name="T37" fmla="*/ 88900 h 398"/>
              <a:gd name="T38" fmla="*/ 4056063 w 3769"/>
              <a:gd name="T39" fmla="*/ 269875 h 398"/>
              <a:gd name="T40" fmla="*/ 4330700 w 3769"/>
              <a:gd name="T41" fmla="*/ 358775 h 398"/>
              <a:gd name="T42" fmla="*/ 4468813 w 3769"/>
              <a:gd name="T43" fmla="*/ 88900 h 398"/>
              <a:gd name="T44" fmla="*/ 4811713 w 3769"/>
              <a:gd name="T45" fmla="*/ 0 h 398"/>
              <a:gd name="T46" fmla="*/ 5086350 w 3769"/>
              <a:gd name="T47" fmla="*/ 269875 h 398"/>
              <a:gd name="T48" fmla="*/ 5430838 w 3769"/>
              <a:gd name="T49" fmla="*/ 179388 h 398"/>
              <a:gd name="T50" fmla="*/ 5843588 w 3769"/>
              <a:gd name="T51" fmla="*/ 358775 h 398"/>
              <a:gd name="T52" fmla="*/ 5981700 w 3769"/>
              <a:gd name="T53" fmla="*/ 630238 h 398"/>
              <a:gd name="T54" fmla="*/ 5843588 w 3769"/>
              <a:gd name="T55" fmla="*/ 539750 h 398"/>
              <a:gd name="T56" fmla="*/ 5680075 w 3769"/>
              <a:gd name="T57" fmla="*/ 395288 h 398"/>
              <a:gd name="T58" fmla="*/ 5362575 w 3769"/>
              <a:gd name="T59" fmla="*/ 449263 h 398"/>
              <a:gd name="T60" fmla="*/ 4949825 w 3769"/>
              <a:gd name="T61" fmla="*/ 358775 h 398"/>
              <a:gd name="T62" fmla="*/ 4675188 w 3769"/>
              <a:gd name="T63" fmla="*/ 179388 h 398"/>
              <a:gd name="T64" fmla="*/ 4468813 w 3769"/>
              <a:gd name="T65" fmla="*/ 449263 h 398"/>
              <a:gd name="T66" fmla="*/ 4056063 w 3769"/>
              <a:gd name="T67" fmla="*/ 449263 h 398"/>
              <a:gd name="T68" fmla="*/ 3711575 w 3769"/>
              <a:gd name="T69" fmla="*/ 269875 h 398"/>
              <a:gd name="T70" fmla="*/ 3368675 w 3769"/>
              <a:gd name="T71" fmla="*/ 539750 h 398"/>
              <a:gd name="T72" fmla="*/ 3051175 w 3769"/>
              <a:gd name="T73" fmla="*/ 606425 h 398"/>
              <a:gd name="T74" fmla="*/ 2749550 w 3769"/>
              <a:gd name="T75" fmla="*/ 358775 h 398"/>
              <a:gd name="T76" fmla="*/ 2543175 w 3769"/>
              <a:gd name="T77" fmla="*/ 358775 h 398"/>
              <a:gd name="T78" fmla="*/ 2268538 w 3769"/>
              <a:gd name="T79" fmla="*/ 630238 h 398"/>
              <a:gd name="T80" fmla="*/ 1993900 w 3769"/>
              <a:gd name="T81" fmla="*/ 539750 h 398"/>
              <a:gd name="T82" fmla="*/ 1787525 w 3769"/>
              <a:gd name="T83" fmla="*/ 358775 h 398"/>
              <a:gd name="T84" fmla="*/ 1511300 w 3769"/>
              <a:gd name="T85" fmla="*/ 630238 h 398"/>
              <a:gd name="T86" fmla="*/ 1236663 w 3769"/>
              <a:gd name="T87" fmla="*/ 539750 h 398"/>
              <a:gd name="T88" fmla="*/ 1030288 w 3769"/>
              <a:gd name="T89" fmla="*/ 269875 h 398"/>
              <a:gd name="T90" fmla="*/ 893763 w 3769"/>
              <a:gd name="T91" fmla="*/ 539750 h 398"/>
              <a:gd name="T92" fmla="*/ 617538 w 3769"/>
              <a:gd name="T93" fmla="*/ 630238 h 398"/>
              <a:gd name="T94" fmla="*/ 488950 w 3769"/>
              <a:gd name="T95" fmla="*/ 481013 h 398"/>
              <a:gd name="T96" fmla="*/ 274638 w 3769"/>
              <a:gd name="T97" fmla="*/ 269875 h 398"/>
              <a:gd name="T98" fmla="*/ 0 w 3769"/>
              <a:gd name="T99" fmla="*/ 358775 h 398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3769" h="398">
                <a:moveTo>
                  <a:pt x="0" y="226"/>
                </a:moveTo>
                <a:lnTo>
                  <a:pt x="43" y="183"/>
                </a:lnTo>
                <a:lnTo>
                  <a:pt x="43" y="170"/>
                </a:lnTo>
                <a:lnTo>
                  <a:pt x="73" y="155"/>
                </a:lnTo>
                <a:lnTo>
                  <a:pt x="104" y="102"/>
                </a:lnTo>
                <a:lnTo>
                  <a:pt x="145" y="75"/>
                </a:lnTo>
                <a:lnTo>
                  <a:pt x="175" y="49"/>
                </a:lnTo>
                <a:lnTo>
                  <a:pt x="206" y="62"/>
                </a:lnTo>
                <a:lnTo>
                  <a:pt x="237" y="88"/>
                </a:lnTo>
                <a:lnTo>
                  <a:pt x="267" y="88"/>
                </a:lnTo>
                <a:lnTo>
                  <a:pt x="346" y="170"/>
                </a:lnTo>
                <a:lnTo>
                  <a:pt x="433" y="283"/>
                </a:lnTo>
                <a:lnTo>
                  <a:pt x="519" y="226"/>
                </a:lnTo>
                <a:lnTo>
                  <a:pt x="563" y="113"/>
                </a:lnTo>
                <a:lnTo>
                  <a:pt x="649" y="56"/>
                </a:lnTo>
                <a:lnTo>
                  <a:pt x="736" y="56"/>
                </a:lnTo>
                <a:lnTo>
                  <a:pt x="779" y="170"/>
                </a:lnTo>
                <a:lnTo>
                  <a:pt x="909" y="283"/>
                </a:lnTo>
                <a:lnTo>
                  <a:pt x="952" y="283"/>
                </a:lnTo>
                <a:lnTo>
                  <a:pt x="996" y="170"/>
                </a:lnTo>
                <a:lnTo>
                  <a:pt x="1024" y="196"/>
                </a:lnTo>
                <a:lnTo>
                  <a:pt x="1126" y="56"/>
                </a:lnTo>
                <a:lnTo>
                  <a:pt x="1169" y="56"/>
                </a:lnTo>
                <a:lnTo>
                  <a:pt x="1256" y="113"/>
                </a:lnTo>
                <a:lnTo>
                  <a:pt x="1299" y="226"/>
                </a:lnTo>
                <a:lnTo>
                  <a:pt x="1429" y="283"/>
                </a:lnTo>
                <a:lnTo>
                  <a:pt x="1515" y="226"/>
                </a:lnTo>
                <a:lnTo>
                  <a:pt x="1559" y="113"/>
                </a:lnTo>
                <a:lnTo>
                  <a:pt x="1645" y="56"/>
                </a:lnTo>
                <a:lnTo>
                  <a:pt x="1732" y="56"/>
                </a:lnTo>
                <a:lnTo>
                  <a:pt x="1819" y="170"/>
                </a:lnTo>
                <a:lnTo>
                  <a:pt x="1905" y="283"/>
                </a:lnTo>
                <a:lnTo>
                  <a:pt x="2035" y="283"/>
                </a:lnTo>
                <a:lnTo>
                  <a:pt x="2035" y="263"/>
                </a:lnTo>
                <a:lnTo>
                  <a:pt x="2122" y="226"/>
                </a:lnTo>
                <a:lnTo>
                  <a:pt x="2208" y="113"/>
                </a:lnTo>
                <a:lnTo>
                  <a:pt x="2338" y="56"/>
                </a:lnTo>
                <a:lnTo>
                  <a:pt x="2468" y="56"/>
                </a:lnTo>
                <a:lnTo>
                  <a:pt x="2444" y="75"/>
                </a:lnTo>
                <a:lnTo>
                  <a:pt x="2555" y="170"/>
                </a:lnTo>
                <a:lnTo>
                  <a:pt x="2641" y="226"/>
                </a:lnTo>
                <a:lnTo>
                  <a:pt x="2728" y="226"/>
                </a:lnTo>
                <a:lnTo>
                  <a:pt x="2771" y="170"/>
                </a:lnTo>
                <a:lnTo>
                  <a:pt x="2815" y="56"/>
                </a:lnTo>
                <a:lnTo>
                  <a:pt x="2945" y="0"/>
                </a:lnTo>
                <a:lnTo>
                  <a:pt x="3031" y="0"/>
                </a:lnTo>
                <a:lnTo>
                  <a:pt x="3118" y="56"/>
                </a:lnTo>
                <a:lnTo>
                  <a:pt x="3204" y="170"/>
                </a:lnTo>
                <a:lnTo>
                  <a:pt x="3291" y="226"/>
                </a:lnTo>
                <a:lnTo>
                  <a:pt x="3421" y="113"/>
                </a:lnTo>
                <a:lnTo>
                  <a:pt x="3551" y="113"/>
                </a:lnTo>
                <a:lnTo>
                  <a:pt x="3681" y="226"/>
                </a:lnTo>
                <a:lnTo>
                  <a:pt x="3768" y="340"/>
                </a:lnTo>
                <a:lnTo>
                  <a:pt x="3768" y="397"/>
                </a:lnTo>
                <a:lnTo>
                  <a:pt x="3741" y="369"/>
                </a:lnTo>
                <a:lnTo>
                  <a:pt x="3681" y="340"/>
                </a:lnTo>
                <a:lnTo>
                  <a:pt x="3594" y="283"/>
                </a:lnTo>
                <a:lnTo>
                  <a:pt x="3578" y="249"/>
                </a:lnTo>
                <a:lnTo>
                  <a:pt x="3508" y="226"/>
                </a:lnTo>
                <a:lnTo>
                  <a:pt x="3378" y="283"/>
                </a:lnTo>
                <a:lnTo>
                  <a:pt x="3248" y="340"/>
                </a:lnTo>
                <a:lnTo>
                  <a:pt x="3118" y="226"/>
                </a:lnTo>
                <a:lnTo>
                  <a:pt x="3031" y="113"/>
                </a:lnTo>
                <a:lnTo>
                  <a:pt x="2945" y="113"/>
                </a:lnTo>
                <a:lnTo>
                  <a:pt x="2858" y="170"/>
                </a:lnTo>
                <a:lnTo>
                  <a:pt x="2815" y="283"/>
                </a:lnTo>
                <a:lnTo>
                  <a:pt x="2685" y="340"/>
                </a:lnTo>
                <a:lnTo>
                  <a:pt x="2555" y="283"/>
                </a:lnTo>
                <a:lnTo>
                  <a:pt x="2425" y="170"/>
                </a:lnTo>
                <a:lnTo>
                  <a:pt x="2338" y="170"/>
                </a:lnTo>
                <a:lnTo>
                  <a:pt x="2208" y="226"/>
                </a:lnTo>
                <a:lnTo>
                  <a:pt x="2122" y="340"/>
                </a:lnTo>
                <a:lnTo>
                  <a:pt x="1948" y="397"/>
                </a:lnTo>
                <a:lnTo>
                  <a:pt x="1922" y="382"/>
                </a:lnTo>
                <a:lnTo>
                  <a:pt x="1862" y="397"/>
                </a:lnTo>
                <a:lnTo>
                  <a:pt x="1732" y="226"/>
                </a:lnTo>
                <a:lnTo>
                  <a:pt x="1689" y="170"/>
                </a:lnTo>
                <a:lnTo>
                  <a:pt x="1602" y="226"/>
                </a:lnTo>
                <a:lnTo>
                  <a:pt x="1515" y="397"/>
                </a:lnTo>
                <a:lnTo>
                  <a:pt x="1429" y="397"/>
                </a:lnTo>
                <a:lnTo>
                  <a:pt x="1342" y="397"/>
                </a:lnTo>
                <a:lnTo>
                  <a:pt x="1256" y="340"/>
                </a:lnTo>
                <a:lnTo>
                  <a:pt x="1169" y="226"/>
                </a:lnTo>
                <a:lnTo>
                  <a:pt x="1126" y="226"/>
                </a:lnTo>
                <a:lnTo>
                  <a:pt x="1039" y="340"/>
                </a:lnTo>
                <a:lnTo>
                  <a:pt x="952" y="397"/>
                </a:lnTo>
                <a:lnTo>
                  <a:pt x="866" y="397"/>
                </a:lnTo>
                <a:lnTo>
                  <a:pt x="779" y="340"/>
                </a:lnTo>
                <a:lnTo>
                  <a:pt x="692" y="226"/>
                </a:lnTo>
                <a:lnTo>
                  <a:pt x="649" y="170"/>
                </a:lnTo>
                <a:lnTo>
                  <a:pt x="606" y="226"/>
                </a:lnTo>
                <a:lnTo>
                  <a:pt x="563" y="340"/>
                </a:lnTo>
                <a:lnTo>
                  <a:pt x="476" y="340"/>
                </a:lnTo>
                <a:lnTo>
                  <a:pt x="389" y="397"/>
                </a:lnTo>
                <a:lnTo>
                  <a:pt x="303" y="340"/>
                </a:lnTo>
                <a:lnTo>
                  <a:pt x="308" y="303"/>
                </a:lnTo>
                <a:lnTo>
                  <a:pt x="259" y="226"/>
                </a:lnTo>
                <a:lnTo>
                  <a:pt x="173" y="170"/>
                </a:lnTo>
                <a:lnTo>
                  <a:pt x="43" y="226"/>
                </a:lnTo>
                <a:lnTo>
                  <a:pt x="0" y="226"/>
                </a:lnTo>
              </a:path>
            </a:pathLst>
          </a:custGeom>
          <a:solidFill>
            <a:srgbClr val="FF9999"/>
          </a:solidFill>
          <a:ln w="25400" cap="rnd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270" name="Rectangle 6">
            <a:extLst>
              <a:ext uri="{FF2B5EF4-FFF2-40B4-BE49-F238E27FC236}">
                <a16:creationId xmlns:a16="http://schemas.microsoft.com/office/drawing/2014/main" id="{6FBCDA90-C055-4701-A948-096FBD326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0725" y="2544763"/>
            <a:ext cx="2201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chemeClr val="bg2"/>
                </a:solidFill>
                <a:latin typeface="Arial" panose="020B0604020202020204" pitchFamily="34" charset="0"/>
              </a:rPr>
              <a:t>KETERAMPILAN</a:t>
            </a:r>
          </a:p>
        </p:txBody>
      </p:sp>
      <p:sp>
        <p:nvSpPr>
          <p:cNvPr id="11271" name="Rectangle 7">
            <a:extLst>
              <a:ext uri="{FF2B5EF4-FFF2-40B4-BE49-F238E27FC236}">
                <a16:creationId xmlns:a16="http://schemas.microsoft.com/office/drawing/2014/main" id="{C8198A40-077F-409C-BB63-7F7DF4A1F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0325" y="4297363"/>
            <a:ext cx="960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000" b="1">
                <a:latin typeface="Arial" panose="020B0604020202020204" pitchFamily="34" charset="0"/>
              </a:rPr>
              <a:t>SIKAP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83402EC9-B49B-48CE-AF87-065BD6C183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362200" y="171450"/>
            <a:ext cx="4191000" cy="1276350"/>
          </a:xfrm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en-US" sz="3200">
                <a:solidFill>
                  <a:srgbClr val="008080"/>
                </a:solidFill>
              </a:rPr>
              <a:t>Lima Respon Empatik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C0376444-0185-47C0-BACC-6C5BB07E38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47800"/>
            <a:ext cx="8305800" cy="4572000"/>
          </a:xfrm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449263" indent="-449263">
              <a:lnSpc>
                <a:spcPct val="90000"/>
              </a:lnSpc>
              <a:buFont typeface="Monotype Sorts" charset="0"/>
              <a:buNone/>
              <a:defRPr/>
            </a:pPr>
            <a:r>
              <a:rPr lang="en-US" sz="2200">
                <a:solidFill>
                  <a:schemeClr val="bg2"/>
                </a:solidFill>
                <a:ea typeface="+mn-ea"/>
              </a:rPr>
              <a:t>1.	</a:t>
            </a:r>
            <a:r>
              <a:rPr lang="en-US" sz="2200" i="1">
                <a:solidFill>
                  <a:schemeClr val="bg2"/>
                </a:solidFill>
                <a:ea typeface="+mn-ea"/>
              </a:rPr>
              <a:t>Mengulangi kata demi kata</a:t>
            </a:r>
            <a:r>
              <a:rPr lang="en-US" sz="2200">
                <a:solidFill>
                  <a:schemeClr val="bg2"/>
                </a:solidFill>
                <a:ea typeface="+mn-ea"/>
              </a:rPr>
              <a:t> isi dari komunikasi yang bersangkutan -hanya kata-kata saja tanpa emosinya.</a:t>
            </a:r>
          </a:p>
          <a:p>
            <a:pPr marL="449263" indent="-449263">
              <a:lnSpc>
                <a:spcPct val="90000"/>
              </a:lnSpc>
              <a:buFont typeface="Monotype Sorts" charset="0"/>
              <a:buNone/>
              <a:defRPr/>
            </a:pPr>
            <a:r>
              <a:rPr lang="en-US" sz="2200">
                <a:solidFill>
                  <a:schemeClr val="bg2"/>
                </a:solidFill>
                <a:ea typeface="+mn-ea"/>
              </a:rPr>
              <a:t>2.	</a:t>
            </a:r>
            <a:r>
              <a:rPr lang="en-US" sz="2200" i="1">
                <a:solidFill>
                  <a:schemeClr val="bg2"/>
                </a:solidFill>
                <a:ea typeface="+mn-ea"/>
              </a:rPr>
              <a:t>Mengatakan kembali isi</a:t>
            </a:r>
            <a:r>
              <a:rPr lang="en-US" sz="2200">
                <a:solidFill>
                  <a:schemeClr val="bg2"/>
                </a:solidFill>
                <a:ea typeface="+mn-ea"/>
              </a:rPr>
              <a:t> -- Meringkas arti dengan kata-kata anda sendiri.</a:t>
            </a:r>
          </a:p>
          <a:p>
            <a:pPr marL="449263" indent="-449263">
              <a:lnSpc>
                <a:spcPct val="90000"/>
              </a:lnSpc>
              <a:buFont typeface="Monotype Sorts" charset="0"/>
              <a:buNone/>
              <a:defRPr/>
            </a:pPr>
            <a:r>
              <a:rPr lang="en-US" sz="2200">
                <a:solidFill>
                  <a:schemeClr val="bg2"/>
                </a:solidFill>
                <a:ea typeface="+mn-ea"/>
              </a:rPr>
              <a:t>3.	</a:t>
            </a:r>
            <a:r>
              <a:rPr lang="en-US" sz="2200" i="1">
                <a:solidFill>
                  <a:schemeClr val="bg2"/>
                </a:solidFill>
                <a:ea typeface="+mn-ea"/>
              </a:rPr>
              <a:t>Merefleksikan Perasaan</a:t>
            </a:r>
            <a:r>
              <a:rPr lang="en-US" sz="2200">
                <a:solidFill>
                  <a:schemeClr val="bg2"/>
                </a:solidFill>
                <a:ea typeface="+mn-ea"/>
              </a:rPr>
              <a:t> -- lebih mendalami dan mulai menangkap perasaan orang lain dengan kata-kata anda sendiri. Disamping kata-kata, mencoba memperhatikan perasaannya dari bahasa serta suaranya.</a:t>
            </a:r>
          </a:p>
          <a:p>
            <a:pPr marL="449263" indent="-449263">
              <a:lnSpc>
                <a:spcPct val="90000"/>
              </a:lnSpc>
              <a:buFont typeface="Monotype Sorts" charset="0"/>
              <a:buNone/>
              <a:defRPr/>
            </a:pPr>
            <a:r>
              <a:rPr lang="en-US" sz="2200">
                <a:solidFill>
                  <a:schemeClr val="bg2"/>
                </a:solidFill>
                <a:ea typeface="+mn-ea"/>
              </a:rPr>
              <a:t>4.	</a:t>
            </a:r>
            <a:r>
              <a:rPr lang="en-US" sz="2200" i="1">
                <a:solidFill>
                  <a:schemeClr val="bg2"/>
                </a:solidFill>
                <a:ea typeface="+mn-ea"/>
              </a:rPr>
              <a:t>Mengatakan kembali isi serta merefleksikan perasaan</a:t>
            </a:r>
            <a:r>
              <a:rPr lang="en-US" sz="2200">
                <a:solidFill>
                  <a:schemeClr val="bg2"/>
                </a:solidFill>
                <a:ea typeface="+mn-ea"/>
              </a:rPr>
              <a:t> -- mengekspresikan baik kata-kata maupun perasaan orang lain dengan kata-kata anda sendiri.</a:t>
            </a:r>
          </a:p>
          <a:p>
            <a:pPr marL="449263" indent="-449263">
              <a:lnSpc>
                <a:spcPct val="90000"/>
              </a:lnSpc>
              <a:buFont typeface="Monotype Sorts" charset="0"/>
              <a:buNone/>
              <a:defRPr/>
            </a:pPr>
            <a:r>
              <a:rPr lang="en-US" sz="2200">
                <a:solidFill>
                  <a:schemeClr val="bg2"/>
                </a:solidFill>
                <a:ea typeface="+mn-ea"/>
              </a:rPr>
              <a:t>5.	</a:t>
            </a:r>
            <a:r>
              <a:rPr lang="en-US" sz="2200" i="1">
                <a:solidFill>
                  <a:schemeClr val="bg2"/>
                </a:solidFill>
                <a:ea typeface="+mn-ea"/>
              </a:rPr>
              <a:t>Melihat kapan</a:t>
            </a:r>
            <a:r>
              <a:rPr lang="en-US" sz="2200">
                <a:solidFill>
                  <a:schemeClr val="bg2"/>
                </a:solidFill>
                <a:ea typeface="+mn-ea"/>
              </a:rPr>
              <a:t> empati tidak diperlukan atau tidak pada tempatnya.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6225B-A1C7-4699-9BD3-545796C6C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Komunikasi</a:t>
            </a:r>
            <a:r>
              <a:rPr lang="en-US" dirty="0"/>
              <a:t> </a:t>
            </a:r>
            <a:r>
              <a:rPr lang="en-US" dirty="0" err="1"/>
              <a:t>Empatik</a:t>
            </a:r>
            <a:endParaRPr lang="en-US" dirty="0"/>
          </a:p>
        </p:txBody>
      </p:sp>
      <p:sp>
        <p:nvSpPr>
          <p:cNvPr id="13315" name="Content Placeholder 2">
            <a:extLst>
              <a:ext uri="{FF2B5EF4-FFF2-40B4-BE49-F238E27FC236}">
                <a16:creationId xmlns:a16="http://schemas.microsoft.com/office/drawing/2014/main" id="{4AF9FEEC-CC0D-4AF2-BB8B-7F8ED6F460E6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471488" y="1268413"/>
            <a:ext cx="8229600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buClrTx/>
              <a:buSzPct val="100000"/>
              <a:buFont typeface="Wingdings" panose="05000000000000000000" pitchFamily="2" charset="2"/>
              <a:buChar char="q"/>
            </a:pPr>
            <a:r>
              <a:rPr lang="en-US" altLang="en-US" sz="2000">
                <a:solidFill>
                  <a:schemeClr val="tx1"/>
                </a:solidFill>
              </a:rPr>
              <a:t>Kata empati (</a:t>
            </a:r>
            <a:r>
              <a:rPr lang="en-US" altLang="en-US" sz="2000" b="1">
                <a:solidFill>
                  <a:schemeClr val="tx1"/>
                </a:solidFill>
              </a:rPr>
              <a:t>empathy</a:t>
            </a:r>
            <a:r>
              <a:rPr lang="en-US" altLang="en-US" sz="2000">
                <a:solidFill>
                  <a:schemeClr val="tx1"/>
                </a:solidFill>
              </a:rPr>
              <a:t>) sendiri berasal dari kata einfuhlung yang semula digunakan oleh seorang psikolog Jerman. Kata ini secara harfiah berarti </a:t>
            </a:r>
            <a:r>
              <a:rPr lang="en-US" altLang="en-US" sz="2000" u="sng">
                <a:solidFill>
                  <a:schemeClr val="tx1"/>
                </a:solidFill>
              </a:rPr>
              <a:t>merasa terlibat </a:t>
            </a:r>
            <a:r>
              <a:rPr lang="en-US" altLang="en-US" sz="2000">
                <a:solidFill>
                  <a:schemeClr val="tx1"/>
                </a:solidFill>
              </a:rPr>
              <a:t>(feeling into).</a:t>
            </a:r>
          </a:p>
          <a:p>
            <a:pPr>
              <a:lnSpc>
                <a:spcPct val="120000"/>
              </a:lnSpc>
              <a:buClrTx/>
              <a:buSzPct val="100000"/>
              <a:buFont typeface="Wingdings" panose="05000000000000000000" pitchFamily="2" charset="2"/>
              <a:buChar char="q"/>
            </a:pPr>
            <a:r>
              <a:rPr lang="en-US" altLang="en-US" sz="2000">
                <a:solidFill>
                  <a:schemeClr val="tx1"/>
                </a:solidFill>
              </a:rPr>
              <a:t>Empati (empathy) menurut Onong Uchjana Effendy adalah </a:t>
            </a:r>
            <a:r>
              <a:rPr lang="en-US" altLang="en-US" sz="2000" u="sng">
                <a:solidFill>
                  <a:schemeClr val="tx1"/>
                </a:solidFill>
              </a:rPr>
              <a:t>kemampuan memproyeksikan diri kepada orang lain</a:t>
            </a:r>
            <a:r>
              <a:rPr lang="en-US" altLang="en-US" sz="2000">
                <a:solidFill>
                  <a:schemeClr val="tx1"/>
                </a:solidFill>
              </a:rPr>
              <a:t>. Dengan lain perkataan, empati adalah kemampuan menghayati perasaan orang lain atau merasakan sesuatu yang dirasakan orang lain.</a:t>
            </a:r>
          </a:p>
          <a:p>
            <a:pPr>
              <a:lnSpc>
                <a:spcPct val="120000"/>
              </a:lnSpc>
              <a:buClrTx/>
              <a:buSzPct val="100000"/>
              <a:buFont typeface="Wingdings" panose="05000000000000000000" pitchFamily="2" charset="2"/>
              <a:buChar char="q"/>
            </a:pPr>
            <a:r>
              <a:rPr lang="en-US" altLang="en-US" sz="2000">
                <a:solidFill>
                  <a:schemeClr val="tx1"/>
                </a:solidFill>
              </a:rPr>
              <a:t>Empati didefinisikan </a:t>
            </a:r>
            <a:r>
              <a:rPr lang="en-US" altLang="en-US" sz="2000" u="sng">
                <a:solidFill>
                  <a:schemeClr val="tx1"/>
                </a:solidFill>
              </a:rPr>
              <a:t>sebagai kemampuan atau kecakapan untuk mengidentifikasi atau memahami–dengan cara seolah mengalami sendiri–perasaan, pikiran, atau sikap orang lain</a:t>
            </a:r>
            <a:r>
              <a:rPr lang="en-US" altLang="en-US" sz="2000">
                <a:solidFill>
                  <a:schemeClr val="tx1"/>
                </a:solidFill>
              </a:rPr>
              <a:t>. Empati dihubungkan dengan ungkapan-ungkapan seperti ”berjalan dengan memakai sepatu orang lain” atau ”memandang dunia melalui mata orang lain”.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Content Placeholder 2">
            <a:extLst>
              <a:ext uri="{FF2B5EF4-FFF2-40B4-BE49-F238E27FC236}">
                <a16:creationId xmlns:a16="http://schemas.microsoft.com/office/drawing/2014/main" id="{8D2A87F6-F662-4350-BBCF-C7665E20E443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457200" y="404813"/>
            <a:ext cx="8229600" cy="57213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SzPct val="100000"/>
              <a:buFont typeface="Wingdings" panose="05000000000000000000" pitchFamily="2" charset="2"/>
              <a:buChar char="q"/>
            </a:pPr>
            <a:r>
              <a:rPr lang="en-US" altLang="en-US" sz="2000">
                <a:solidFill>
                  <a:schemeClr val="tx1"/>
                </a:solidFill>
              </a:rPr>
              <a:t>Empati secara signifikan memengaruhi kualitas kehidupan pribadi dan profesional manusia, terutama aktivitas-aktivitas yang terkait dengan hubungan sosial. 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q"/>
            </a:pPr>
            <a:r>
              <a:rPr lang="en-US" altLang="en-US" sz="2000">
                <a:solidFill>
                  <a:schemeClr val="tx1"/>
                </a:solidFill>
              </a:rPr>
              <a:t>Empati memfasilitasi komunikasi, kerjasama, sikap menghormati, dan sifat kasih sayang. Empati memberikan kekuatan untuk mengubah kondisi-kondisi negatif ketika seseorang berusaha meningkatkan interaksi-interaksi dengan orang lain. 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q"/>
            </a:pPr>
            <a:r>
              <a:rPr lang="en-US" altLang="en-US" sz="2000">
                <a:solidFill>
                  <a:schemeClr val="tx1"/>
                </a:solidFill>
              </a:rPr>
              <a:t>Empati bukan sekadar komponen penting, tetapi juga merupakan komponen paling mendasar dari sebuah mindset berdaya tahan.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q"/>
            </a:pPr>
            <a:r>
              <a:rPr lang="en-US" altLang="en-US" sz="2000">
                <a:solidFill>
                  <a:schemeClr val="tx1"/>
                </a:solidFill>
              </a:rPr>
              <a:t>Daniel Goleman menggambarkan empati sebagai sebuah ciri penting dari kecerdasan emosional dan itu dapat dipelajari. </a:t>
            </a:r>
          </a:p>
          <a:p>
            <a:pPr>
              <a:buClrTx/>
              <a:buSzPct val="100000"/>
              <a:buFont typeface="Wingdings" panose="05000000000000000000" pitchFamily="2" charset="2"/>
              <a:buChar char="q"/>
            </a:pPr>
            <a:r>
              <a:rPr lang="en-US" altLang="en-US" sz="2000">
                <a:solidFill>
                  <a:schemeClr val="tx1"/>
                </a:solidFill>
              </a:rPr>
              <a:t>Empati tidak berarti bahwa seseorang setuju dengan orang lain, tetapi semata menunjukkan bahwa seseorang menghargai dan mendukung sudut pandang orang itu.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1AFFAE07-C1E8-4C2B-888B-7969A118BE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362200" y="171450"/>
            <a:ext cx="4191000" cy="1276350"/>
          </a:xfrm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altLang="en-US" sz="3200" dirty="0" err="1">
                <a:solidFill>
                  <a:srgbClr val="008080"/>
                </a:solidFill>
              </a:rPr>
              <a:t>Komunikasi</a:t>
            </a:r>
            <a:r>
              <a:rPr lang="en-US" altLang="en-US" sz="3200" dirty="0">
                <a:solidFill>
                  <a:srgbClr val="008080"/>
                </a:solidFill>
              </a:rPr>
              <a:t> </a:t>
            </a:r>
            <a:r>
              <a:rPr lang="en-US" altLang="en-US" sz="3200" dirty="0" err="1">
                <a:solidFill>
                  <a:srgbClr val="008080"/>
                </a:solidFill>
              </a:rPr>
              <a:t>Empatik</a:t>
            </a:r>
            <a:endParaRPr lang="en-US" altLang="en-US" sz="3200" dirty="0">
              <a:solidFill>
                <a:srgbClr val="008080"/>
              </a:solidFill>
            </a:endParaRP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85A8E010-D9AD-4CE0-B378-7C0C4A0D9B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27584" y="1447800"/>
            <a:ext cx="7565032" cy="4572000"/>
          </a:xfrm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lnSpc>
                <a:spcPct val="90000"/>
              </a:lnSpc>
              <a:buClrTx/>
              <a:buSzPct val="100000"/>
              <a:buFont typeface="Monotype Sorts" charset="0"/>
              <a:buAutoNum type="arabicPeriod"/>
              <a:defRPr/>
            </a:pPr>
            <a:r>
              <a:rPr lang="en-US" sz="2200" dirty="0">
                <a:solidFill>
                  <a:schemeClr val="tx1"/>
                </a:solidFill>
                <a:ea typeface="+mn-ea"/>
              </a:rPr>
              <a:t>P</a:t>
            </a:r>
            <a:r>
              <a:rPr lang="nb-NO" sz="2200" dirty="0">
                <a:solidFill>
                  <a:schemeClr val="tx1"/>
                </a:solidFill>
                <a:ea typeface="+mn-ea"/>
              </a:rPr>
              <a:t>rinsip adalah keseluruhan, bukan sebagian</a:t>
            </a:r>
          </a:p>
          <a:p>
            <a:pPr marL="457200" indent="-457200">
              <a:lnSpc>
                <a:spcPct val="90000"/>
              </a:lnSpc>
              <a:buClrTx/>
              <a:buSzPct val="100000"/>
              <a:buFont typeface="Monotype Sorts" charset="0"/>
              <a:buAutoNum type="arabicPeriod"/>
              <a:defRPr/>
            </a:pPr>
            <a:r>
              <a:rPr lang="en-US" sz="2200" dirty="0">
                <a:solidFill>
                  <a:schemeClr val="tx1"/>
                </a:solidFill>
                <a:ea typeface="+mn-ea"/>
              </a:rPr>
              <a:t>Moral</a:t>
            </a:r>
          </a:p>
          <a:p>
            <a:pPr marL="457200" indent="-457200">
              <a:lnSpc>
                <a:spcPct val="90000"/>
              </a:lnSpc>
              <a:buClrTx/>
              <a:buSzPct val="100000"/>
              <a:buFont typeface="Monotype Sorts" charset="0"/>
              <a:buAutoNum type="arabicPeriod"/>
              <a:defRPr/>
            </a:pPr>
            <a:r>
              <a:rPr lang="en-US" sz="2200" dirty="0" err="1">
                <a:solidFill>
                  <a:schemeClr val="tx1"/>
                </a:solidFill>
                <a:ea typeface="+mn-ea"/>
              </a:rPr>
              <a:t>Berusaha</a:t>
            </a:r>
            <a:r>
              <a:rPr lang="en-US" sz="22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2200" dirty="0" err="1">
                <a:solidFill>
                  <a:schemeClr val="tx1"/>
                </a:solidFill>
                <a:ea typeface="+mn-ea"/>
              </a:rPr>
              <a:t>mengerti</a:t>
            </a:r>
            <a:r>
              <a:rPr lang="en-US" sz="2200" dirty="0">
                <a:solidFill>
                  <a:schemeClr val="tx1"/>
                </a:solidFill>
                <a:ea typeface="+mn-ea"/>
              </a:rPr>
              <a:t>, </a:t>
            </a:r>
            <a:r>
              <a:rPr lang="en-US" sz="2200" dirty="0" err="1">
                <a:solidFill>
                  <a:schemeClr val="tx1"/>
                </a:solidFill>
                <a:ea typeface="+mn-ea"/>
              </a:rPr>
              <a:t>baru</a:t>
            </a:r>
            <a:r>
              <a:rPr lang="en-US" sz="22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2200" dirty="0" err="1">
                <a:solidFill>
                  <a:schemeClr val="tx1"/>
                </a:solidFill>
                <a:ea typeface="+mn-ea"/>
              </a:rPr>
              <a:t>dimengerti</a:t>
            </a:r>
            <a:endParaRPr lang="en-US" sz="2200" dirty="0">
              <a:solidFill>
                <a:schemeClr val="tx1"/>
              </a:solidFill>
              <a:ea typeface="+mn-ea"/>
            </a:endParaRPr>
          </a:p>
          <a:p>
            <a:pPr marL="457200" indent="-457200">
              <a:lnSpc>
                <a:spcPct val="90000"/>
              </a:lnSpc>
              <a:buClrTx/>
              <a:buSzPct val="100000"/>
              <a:buFont typeface="Monotype Sorts" charset="0"/>
              <a:buAutoNum type="arabicPeriod"/>
              <a:defRPr/>
            </a:pPr>
            <a:r>
              <a:rPr lang="en-US" sz="2200" dirty="0" err="1">
                <a:solidFill>
                  <a:schemeClr val="tx1"/>
                </a:solidFill>
                <a:ea typeface="+mn-ea"/>
              </a:rPr>
              <a:t>Diagnosa</a:t>
            </a:r>
            <a:r>
              <a:rPr lang="en-US" sz="22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2200" dirty="0" err="1">
                <a:solidFill>
                  <a:schemeClr val="tx1"/>
                </a:solidFill>
                <a:ea typeface="+mn-ea"/>
              </a:rPr>
              <a:t>sebelum</a:t>
            </a:r>
            <a:r>
              <a:rPr lang="en-US" sz="22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2200" dirty="0" err="1">
                <a:solidFill>
                  <a:schemeClr val="tx1"/>
                </a:solidFill>
                <a:ea typeface="+mn-ea"/>
              </a:rPr>
              <a:t>respon</a:t>
            </a:r>
            <a:endParaRPr lang="en-US" sz="2200" dirty="0">
              <a:solidFill>
                <a:schemeClr val="tx1"/>
              </a:solidFill>
              <a:ea typeface="+mn-ea"/>
            </a:endParaRPr>
          </a:p>
          <a:p>
            <a:pPr marL="457200" indent="-457200">
              <a:lnSpc>
                <a:spcPct val="90000"/>
              </a:lnSpc>
              <a:buClrTx/>
              <a:buSzPct val="100000"/>
              <a:buFont typeface="Monotype Sorts" charset="0"/>
              <a:buAutoNum type="arabicPeriod"/>
              <a:defRPr/>
            </a:pPr>
            <a:r>
              <a:rPr lang="en-US" sz="2200" dirty="0" err="1">
                <a:solidFill>
                  <a:schemeClr val="tx1"/>
                </a:solidFill>
                <a:ea typeface="+mn-ea"/>
              </a:rPr>
              <a:t>Keyakinan</a:t>
            </a:r>
            <a:endParaRPr lang="en-US" sz="2200" dirty="0">
              <a:solidFill>
                <a:schemeClr val="tx1"/>
              </a:solidFill>
              <a:ea typeface="+mn-ea"/>
            </a:endParaRPr>
          </a:p>
          <a:p>
            <a:pPr marL="457200" indent="-457200">
              <a:lnSpc>
                <a:spcPct val="90000"/>
              </a:lnSpc>
              <a:buClrTx/>
              <a:buSzPct val="100000"/>
              <a:buFont typeface="Monotype Sorts" charset="0"/>
              <a:buAutoNum type="arabicPeriod"/>
              <a:defRPr/>
            </a:pPr>
            <a:r>
              <a:rPr lang="en-US" sz="2200" dirty="0" err="1">
                <a:solidFill>
                  <a:schemeClr val="tx1"/>
                </a:solidFill>
                <a:ea typeface="+mn-ea"/>
              </a:rPr>
              <a:t>Kontak</a:t>
            </a:r>
            <a:r>
              <a:rPr lang="en-US" sz="22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2200" dirty="0" err="1">
                <a:solidFill>
                  <a:schemeClr val="tx1"/>
                </a:solidFill>
                <a:ea typeface="+mn-ea"/>
              </a:rPr>
              <a:t>mata</a:t>
            </a:r>
            <a:endParaRPr lang="en-US" sz="2200" dirty="0">
              <a:solidFill>
                <a:schemeClr val="tx1"/>
              </a:solidFill>
              <a:ea typeface="+mn-ea"/>
            </a:endParaRPr>
          </a:p>
          <a:p>
            <a:pPr marL="457200" indent="-457200">
              <a:lnSpc>
                <a:spcPct val="90000"/>
              </a:lnSpc>
              <a:buClrTx/>
              <a:buSzPct val="100000"/>
              <a:buFont typeface="Monotype Sorts" charset="0"/>
              <a:buAutoNum type="arabicPeriod"/>
              <a:defRPr/>
            </a:pPr>
            <a:r>
              <a:rPr lang="en-US" sz="2200" dirty="0" err="1">
                <a:solidFill>
                  <a:schemeClr val="tx1"/>
                </a:solidFill>
                <a:ea typeface="+mn-ea"/>
              </a:rPr>
              <a:t>Senyuman</a:t>
            </a:r>
            <a:endParaRPr lang="en-US" sz="2200" dirty="0">
              <a:solidFill>
                <a:schemeClr val="tx1"/>
              </a:solidFill>
              <a:ea typeface="+mn-ea"/>
            </a:endParaRPr>
          </a:p>
          <a:p>
            <a:pPr marL="457200" indent="-457200">
              <a:lnSpc>
                <a:spcPct val="90000"/>
              </a:lnSpc>
              <a:buClrTx/>
              <a:buSzPct val="100000"/>
              <a:buFont typeface="Monotype Sorts" charset="0"/>
              <a:buAutoNum type="arabicPeriod"/>
              <a:defRPr/>
            </a:pPr>
            <a:r>
              <a:rPr lang="en-US" sz="2200" dirty="0" err="1">
                <a:solidFill>
                  <a:schemeClr val="tx1"/>
                </a:solidFill>
                <a:ea typeface="+mn-ea"/>
              </a:rPr>
              <a:t>Saling</a:t>
            </a:r>
            <a:r>
              <a:rPr lang="en-US" sz="22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2200" dirty="0" err="1">
                <a:solidFill>
                  <a:schemeClr val="tx1"/>
                </a:solidFill>
                <a:ea typeface="+mn-ea"/>
              </a:rPr>
              <a:t>mendukung</a:t>
            </a:r>
            <a:endParaRPr lang="en-US" sz="2200" dirty="0">
              <a:solidFill>
                <a:schemeClr val="tx1"/>
              </a:solidFill>
              <a:ea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DDFB28AB-3F6E-4185-BA11-DE77EFEB39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822450" y="171450"/>
            <a:ext cx="5270500" cy="1276350"/>
          </a:xfrm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altLang="en-US" sz="3200" dirty="0" err="1">
                <a:solidFill>
                  <a:srgbClr val="008080"/>
                </a:solidFill>
              </a:rPr>
              <a:t>Kendala</a:t>
            </a:r>
            <a:r>
              <a:rPr lang="en-US" altLang="en-US" sz="3200" dirty="0">
                <a:solidFill>
                  <a:srgbClr val="008080"/>
                </a:solidFill>
              </a:rPr>
              <a:t> </a:t>
            </a:r>
            <a:r>
              <a:rPr lang="en-US" altLang="en-US" sz="3200" dirty="0" err="1">
                <a:solidFill>
                  <a:srgbClr val="008080"/>
                </a:solidFill>
              </a:rPr>
              <a:t>Komunikasi</a:t>
            </a:r>
            <a:r>
              <a:rPr lang="en-US" altLang="en-US" sz="3200" dirty="0">
                <a:solidFill>
                  <a:srgbClr val="008080"/>
                </a:solidFill>
              </a:rPr>
              <a:t> </a:t>
            </a:r>
            <a:r>
              <a:rPr lang="en-US" altLang="en-US" sz="3200" dirty="0" err="1">
                <a:solidFill>
                  <a:srgbClr val="008080"/>
                </a:solidFill>
              </a:rPr>
              <a:t>Empatik</a:t>
            </a:r>
            <a:endParaRPr lang="en-US" altLang="en-US" sz="3200" dirty="0">
              <a:solidFill>
                <a:srgbClr val="008080"/>
              </a:solidFill>
            </a:endParaRP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A8FA931F-7FA4-42CE-A91A-23DB70B3F6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99592" y="1447800"/>
            <a:ext cx="7421016" cy="4572000"/>
          </a:xfrm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lnSpc>
                <a:spcPct val="90000"/>
              </a:lnSpc>
              <a:buClrTx/>
              <a:buSzPct val="100000"/>
              <a:buFont typeface="Monotype Sorts" charset="0"/>
              <a:buAutoNum type="arabicPeriod"/>
              <a:defRPr/>
            </a:pPr>
            <a:r>
              <a:rPr lang="en-US" sz="2200" dirty="0" err="1">
                <a:solidFill>
                  <a:schemeClr val="tx1"/>
                </a:solidFill>
                <a:ea typeface="+mn-ea"/>
              </a:rPr>
              <a:t>Lingkungan</a:t>
            </a:r>
            <a:r>
              <a:rPr lang="en-US" sz="22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2200" dirty="0" err="1">
                <a:solidFill>
                  <a:schemeClr val="tx1"/>
                </a:solidFill>
                <a:ea typeface="+mn-ea"/>
              </a:rPr>
              <a:t>keluarga</a:t>
            </a:r>
            <a:endParaRPr lang="en-US" sz="2200" dirty="0">
              <a:solidFill>
                <a:schemeClr val="tx1"/>
              </a:solidFill>
              <a:ea typeface="+mn-ea"/>
            </a:endParaRPr>
          </a:p>
          <a:p>
            <a:pPr marL="457200" indent="-457200">
              <a:lnSpc>
                <a:spcPct val="90000"/>
              </a:lnSpc>
              <a:buClrTx/>
              <a:buSzPct val="100000"/>
              <a:buFont typeface="Monotype Sorts" charset="0"/>
              <a:buAutoNum type="arabicPeriod"/>
              <a:defRPr/>
            </a:pPr>
            <a:r>
              <a:rPr lang="en-US" sz="2200" dirty="0" err="1">
                <a:solidFill>
                  <a:schemeClr val="tx1"/>
                </a:solidFill>
                <a:ea typeface="+mn-ea"/>
              </a:rPr>
              <a:t>Menyembunyikan</a:t>
            </a:r>
            <a:r>
              <a:rPr lang="en-US" sz="22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2200" dirty="0" err="1">
                <a:solidFill>
                  <a:schemeClr val="tx1"/>
                </a:solidFill>
                <a:ea typeface="+mn-ea"/>
              </a:rPr>
              <a:t>kekecewaan</a:t>
            </a:r>
            <a:r>
              <a:rPr lang="en-US" sz="22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2200" dirty="0" err="1">
                <a:solidFill>
                  <a:schemeClr val="tx1"/>
                </a:solidFill>
                <a:ea typeface="+mn-ea"/>
              </a:rPr>
              <a:t>atau</a:t>
            </a:r>
            <a:r>
              <a:rPr lang="en-US" sz="22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2200" dirty="0" err="1">
                <a:solidFill>
                  <a:schemeClr val="tx1"/>
                </a:solidFill>
                <a:ea typeface="+mn-ea"/>
              </a:rPr>
              <a:t>kemarahan</a:t>
            </a:r>
            <a:endParaRPr lang="en-US" sz="2200" dirty="0">
              <a:solidFill>
                <a:schemeClr val="tx1"/>
              </a:solidFill>
              <a:ea typeface="+mn-ea"/>
            </a:endParaRPr>
          </a:p>
          <a:p>
            <a:pPr marL="457200" indent="-457200">
              <a:lnSpc>
                <a:spcPct val="90000"/>
              </a:lnSpc>
              <a:buClrTx/>
              <a:buSzPct val="100000"/>
              <a:buFont typeface="Monotype Sorts" charset="0"/>
              <a:buAutoNum type="arabicPeriod"/>
              <a:defRPr/>
            </a:pPr>
            <a:r>
              <a:rPr lang="en-US" sz="2200" dirty="0" err="1">
                <a:solidFill>
                  <a:schemeClr val="tx1"/>
                </a:solidFill>
                <a:ea typeface="+mn-ea"/>
              </a:rPr>
              <a:t>Membuat</a:t>
            </a:r>
            <a:r>
              <a:rPr lang="en-US" sz="22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2200" dirty="0" err="1">
                <a:solidFill>
                  <a:schemeClr val="tx1"/>
                </a:solidFill>
                <a:ea typeface="+mn-ea"/>
              </a:rPr>
              <a:t>asumsi</a:t>
            </a:r>
            <a:r>
              <a:rPr lang="en-US" sz="22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2200" dirty="0" err="1">
                <a:solidFill>
                  <a:schemeClr val="tx1"/>
                </a:solidFill>
                <a:ea typeface="+mn-ea"/>
              </a:rPr>
              <a:t>tentang</a:t>
            </a:r>
            <a:r>
              <a:rPr lang="en-US" sz="22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2200" dirty="0" err="1">
                <a:solidFill>
                  <a:schemeClr val="tx1"/>
                </a:solidFill>
                <a:ea typeface="+mn-ea"/>
              </a:rPr>
              <a:t>motivasi</a:t>
            </a:r>
            <a:r>
              <a:rPr lang="en-US" sz="2200" dirty="0">
                <a:solidFill>
                  <a:schemeClr val="tx1"/>
                </a:solidFill>
                <a:ea typeface="+mn-ea"/>
              </a:rPr>
              <a:t> orang lain</a:t>
            </a:r>
          </a:p>
          <a:p>
            <a:pPr marL="457200" indent="-457200">
              <a:lnSpc>
                <a:spcPct val="90000"/>
              </a:lnSpc>
              <a:buClrTx/>
              <a:buSzPct val="100000"/>
              <a:buFont typeface="Monotype Sorts" charset="0"/>
              <a:buAutoNum type="arabicPeriod"/>
              <a:defRPr/>
            </a:pPr>
            <a:r>
              <a:rPr lang="en-US" sz="2200" dirty="0" err="1">
                <a:solidFill>
                  <a:schemeClr val="tx1"/>
                </a:solidFill>
                <a:ea typeface="+mn-ea"/>
              </a:rPr>
              <a:t>Terlalu</a:t>
            </a:r>
            <a:r>
              <a:rPr lang="en-US" sz="22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2200" dirty="0" err="1">
                <a:solidFill>
                  <a:schemeClr val="tx1"/>
                </a:solidFill>
                <a:ea typeface="+mn-ea"/>
              </a:rPr>
              <a:t>berempati</a:t>
            </a:r>
            <a:endParaRPr lang="en-US" sz="2200" dirty="0">
              <a:solidFill>
                <a:schemeClr val="tx1"/>
              </a:solidFill>
              <a:ea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31C09-A89F-4120-AFA3-04266725F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err="1"/>
              <a:t>Tahapan</a:t>
            </a:r>
            <a:r>
              <a:rPr lang="en-US" dirty="0"/>
              <a:t> </a:t>
            </a:r>
            <a:r>
              <a:rPr lang="en-US" dirty="0" err="1"/>
              <a:t>Mendengarkan</a:t>
            </a:r>
            <a:endParaRPr lang="en-US" dirty="0"/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C96C731F-82E7-46A5-A9FF-B99C7D24199C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755577" y="1604963"/>
            <a:ext cx="7631260" cy="42465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14350" indent="-514350">
              <a:buClrTx/>
              <a:buSzPct val="100000"/>
              <a:buFont typeface="Times New Roman" panose="02020603050405020304" pitchFamily="18" charset="0"/>
              <a:buAutoNum type="arabicPeriod"/>
            </a:pPr>
            <a:r>
              <a:rPr lang="en-US" altLang="en-US">
                <a:solidFill>
                  <a:schemeClr val="tx1"/>
                </a:solidFill>
              </a:rPr>
              <a:t>Dengarkan dengan mata, hati dan telinga</a:t>
            </a:r>
          </a:p>
          <a:p>
            <a:pPr marL="514350" indent="-514350">
              <a:buClrTx/>
              <a:buSzPct val="100000"/>
              <a:buFont typeface="Times New Roman" panose="02020603050405020304" pitchFamily="18" charset="0"/>
              <a:buAutoNum type="arabicPeriod"/>
            </a:pPr>
            <a:r>
              <a:rPr lang="en-US" altLang="en-US">
                <a:solidFill>
                  <a:schemeClr val="tx1"/>
                </a:solidFill>
              </a:rPr>
              <a:t>Berdirilah di atas “sepatu” mereka</a:t>
            </a:r>
          </a:p>
          <a:p>
            <a:pPr marL="514350" indent="-514350">
              <a:buClrTx/>
              <a:buSzPct val="100000"/>
              <a:buFont typeface="Times New Roman" panose="02020603050405020304" pitchFamily="18" charset="0"/>
              <a:buAutoNum type="arabicPeriod"/>
            </a:pPr>
            <a:r>
              <a:rPr lang="en-US" altLang="en-US">
                <a:solidFill>
                  <a:schemeClr val="tx1"/>
                </a:solidFill>
              </a:rPr>
              <a:t>Belajar bercermin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2163429"/>
            <a:ext cx="7772400" cy="1143000"/>
          </a:xfrm>
          <a:ln/>
        </p:spPr>
        <p:txBody>
          <a:bodyPr lIns="90000" tIns="46800" rIns="90000" bIns="46800"/>
          <a:lstStyle/>
          <a:p>
            <a:pPr>
              <a:lnSpc>
                <a:spcPct val="100000"/>
              </a:lnSpc>
              <a:buClr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</a:pPr>
            <a:r>
              <a:rPr lang="en-US" altLang="en-US">
                <a:solidFill>
                  <a:srgbClr val="003366"/>
                </a:solidFill>
              </a:rPr>
              <a:t>Kebiasaan 5 : </a:t>
            </a:r>
            <a:br>
              <a:rPr lang="en-US" altLang="en-US">
                <a:solidFill>
                  <a:srgbClr val="003366"/>
                </a:solidFill>
              </a:rPr>
            </a:br>
            <a:r>
              <a:rPr lang="en-US" altLang="en-US">
                <a:solidFill>
                  <a:srgbClr val="003366"/>
                </a:solidFill>
              </a:rPr>
              <a:t>Berusahalah untuk Mengerti, Terlebih Dahulu baru Dimengerti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371600" y="4968875"/>
            <a:ext cx="6400800" cy="1050925"/>
          </a:xfrm>
          <a:ln/>
        </p:spPr>
        <p:txBody>
          <a:bodyPr lIns="90000" tIns="46800" rIns="90000" bIns="46800"/>
          <a:lstStyle/>
          <a:p>
            <a:pPr marL="0" indent="0" algn="ctr" eaLnBrk="0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</a:pPr>
            <a:r>
              <a:rPr lang="en-US" altLang="en-US" sz="2200" err="1">
                <a:solidFill>
                  <a:srgbClr val="006699"/>
                </a:solidFill>
              </a:rPr>
              <a:t>Adi</a:t>
            </a:r>
            <a:r>
              <a:rPr lang="en-US" altLang="en-US" sz="2200">
                <a:solidFill>
                  <a:srgbClr val="006699"/>
                </a:solidFill>
              </a:rPr>
              <a:t> </a:t>
            </a:r>
            <a:r>
              <a:rPr lang="en-US" altLang="en-US" sz="2200" err="1">
                <a:solidFill>
                  <a:srgbClr val="006699"/>
                </a:solidFill>
              </a:rPr>
              <a:t>Wahyu</a:t>
            </a:r>
            <a:r>
              <a:rPr lang="en-US" altLang="en-US" sz="2200">
                <a:solidFill>
                  <a:srgbClr val="006699"/>
                </a:solidFill>
              </a:rPr>
              <a:t> Adji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5" y="439738"/>
            <a:ext cx="1428750" cy="1343025"/>
          </a:xfrm>
          <a:prstGeom prst="rect">
            <a:avLst/>
          </a:prstGeom>
        </p:spPr>
      </p:pic>
      <p:sp>
        <p:nvSpPr>
          <p:cNvPr id="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4221088"/>
            <a:ext cx="7772400" cy="350912"/>
          </a:xfrm>
          <a:ln/>
        </p:spPr>
        <p:txBody>
          <a:bodyPr lIns="90000" tIns="46800" rIns="90000" bIns="46800"/>
          <a:lstStyle/>
          <a:p>
            <a:pPr>
              <a:lnSpc>
                <a:spcPct val="100000"/>
              </a:lnSpc>
              <a:buClr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</a:pPr>
            <a:r>
              <a:rPr lang="en-US" altLang="en-US" sz="2400" b="0">
                <a:solidFill>
                  <a:srgbClr val="003366"/>
                </a:solidFill>
              </a:rPr>
              <a:t>Kuliah Pembentukan Karakter</a:t>
            </a:r>
            <a:br>
              <a:rPr lang="en-US" altLang="en-US" sz="2400" b="0">
                <a:solidFill>
                  <a:srgbClr val="003366"/>
                </a:solidFill>
              </a:rPr>
            </a:br>
            <a:endParaRPr lang="en-US" altLang="en-US" sz="2400" b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9917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69243E-EE08-47BB-AF78-6AEF9D090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459038"/>
            <a:ext cx="10110787" cy="1341437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16387" name="Picture 2" descr="http://superbcommunication.com/wp-content/uploads/2013/06/Peter-Drucker.jpg">
            <a:extLst>
              <a:ext uri="{FF2B5EF4-FFF2-40B4-BE49-F238E27FC236}">
                <a16:creationId xmlns:a16="http://schemas.microsoft.com/office/drawing/2014/main" id="{921AA64F-03E1-475F-BCCF-E3872D872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33375"/>
            <a:ext cx="8832850" cy="496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A9BD6084-1848-4D27-A7B8-12DFD051B0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476250"/>
            <a:ext cx="7162800" cy="1276350"/>
          </a:xfrm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altLang="en-US" sz="3200">
                <a:solidFill>
                  <a:srgbClr val="008080"/>
                </a:solidFill>
              </a:rPr>
              <a:t>Ringkasan Kebiasaan 5:</a:t>
            </a:r>
            <a:br>
              <a:rPr lang="en-US" altLang="en-US" sz="3200">
                <a:solidFill>
                  <a:srgbClr val="008080"/>
                </a:solidFill>
              </a:rPr>
            </a:br>
            <a:r>
              <a:rPr lang="en-US" altLang="en-US" sz="3200">
                <a:solidFill>
                  <a:srgbClr val="008080"/>
                </a:solidFill>
              </a:rPr>
              <a:t>Berusahalah Lebih dulu untuk Mengerti Kemudian baru untuk Dimengerti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88F4F8EE-C0CB-4E62-9C2F-29FD24203F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209800"/>
            <a:ext cx="7772400" cy="3657600"/>
          </a:xfrm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0"/>
              <a:buChar char="u"/>
              <a:defRPr/>
            </a:pPr>
            <a:r>
              <a:rPr lang="en-US" sz="2200">
                <a:solidFill>
                  <a:schemeClr val="bg2"/>
                </a:solidFill>
                <a:ea typeface="+mn-ea"/>
              </a:rPr>
              <a:t>Untuk secara tepat mendiagnosa keadaan, situasi, atau masalah seseorang, kita harus pertama-tama mempraktekkan Mendengarkan secara Empatik.</a:t>
            </a:r>
          </a:p>
          <a:p>
            <a:pPr>
              <a:lnSpc>
                <a:spcPct val="110000"/>
              </a:lnSpc>
              <a:buFont typeface="Monotype Sorts" charset="0"/>
              <a:buChar char="u"/>
              <a:defRPr/>
            </a:pPr>
            <a:r>
              <a:rPr lang="en-US" sz="2200">
                <a:solidFill>
                  <a:schemeClr val="bg2"/>
                </a:solidFill>
                <a:ea typeface="+mn-ea"/>
              </a:rPr>
              <a:t>Manusia mendengarkan pada berbagai tingkatan.</a:t>
            </a:r>
          </a:p>
          <a:p>
            <a:pPr>
              <a:buFont typeface="Monotype Sorts" charset="0"/>
              <a:buChar char="u"/>
              <a:defRPr/>
            </a:pPr>
            <a:r>
              <a:rPr lang="en-US" sz="2200">
                <a:solidFill>
                  <a:schemeClr val="bg2"/>
                </a:solidFill>
                <a:ea typeface="+mn-ea"/>
              </a:rPr>
              <a:t>Mendengarkan secara empatik adalah vital dalam keadaan tertentu.</a:t>
            </a:r>
          </a:p>
          <a:p>
            <a:pPr>
              <a:lnSpc>
                <a:spcPct val="110000"/>
              </a:lnSpc>
              <a:buFont typeface="Monotype Sorts" charset="0"/>
              <a:buChar char="u"/>
              <a:defRPr/>
            </a:pPr>
            <a:r>
              <a:rPr lang="en-US" sz="2200">
                <a:solidFill>
                  <a:schemeClr val="bg2"/>
                </a:solidFill>
                <a:ea typeface="+mn-ea"/>
              </a:rPr>
              <a:t>Respon otobiografik dapat menghambat pengertian.</a:t>
            </a:r>
          </a:p>
          <a:p>
            <a:pPr>
              <a:buFont typeface="Monotype Sorts" charset="0"/>
              <a:buChar char="u"/>
              <a:defRPr/>
            </a:pPr>
            <a:r>
              <a:rPr lang="en-US" sz="2200">
                <a:solidFill>
                  <a:schemeClr val="bg2"/>
                </a:solidFill>
                <a:ea typeface="+mn-ea"/>
              </a:rPr>
              <a:t>Mendengarkan dengan mata, telinga, dan hati membantu kita memahami perasaan, makna, dan isi kata.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6A23948B-AD33-46AF-B698-A3022463F8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76250"/>
            <a:ext cx="7696200" cy="1276350"/>
          </a:xfrm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altLang="en-US" sz="3200">
                <a:solidFill>
                  <a:srgbClr val="008080"/>
                </a:solidFill>
              </a:rPr>
              <a:t>Ringkasan Kebiasaan 5:</a:t>
            </a:r>
            <a:br>
              <a:rPr lang="en-US" altLang="en-US" sz="3200">
                <a:solidFill>
                  <a:srgbClr val="008080"/>
                </a:solidFill>
              </a:rPr>
            </a:br>
            <a:r>
              <a:rPr lang="en-US" altLang="en-US" sz="3200">
                <a:solidFill>
                  <a:srgbClr val="008080"/>
                </a:solidFill>
              </a:rPr>
              <a:t>Berusahalah Lebih dulu untuk Mengerti Kemudian baru untuk Dimengerti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67976EC5-C58E-4737-9EB8-6E706D0891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286000"/>
            <a:ext cx="7772400" cy="3429000"/>
          </a:xfrm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Monotype Sorts" charset="0"/>
              <a:buChar char="u"/>
              <a:defRPr/>
            </a:pPr>
            <a:r>
              <a:rPr lang="en-US" sz="2200">
                <a:solidFill>
                  <a:schemeClr val="bg2"/>
                </a:solidFill>
                <a:ea typeface="+mn-ea"/>
              </a:rPr>
              <a:t>Empati adalah memahami orang lain secara mendalam.</a:t>
            </a:r>
          </a:p>
          <a:p>
            <a:pPr>
              <a:lnSpc>
                <a:spcPct val="90000"/>
              </a:lnSpc>
              <a:buFont typeface="Monotype Sorts" charset="0"/>
              <a:buChar char="u"/>
              <a:defRPr/>
            </a:pPr>
            <a:r>
              <a:rPr lang="en-US" sz="2200">
                <a:solidFill>
                  <a:schemeClr val="bg2"/>
                </a:solidFill>
                <a:ea typeface="+mn-ea"/>
              </a:rPr>
              <a:t>Mendengarkan secara Empatik memberi orang lain udara psikologis. </a:t>
            </a:r>
          </a:p>
          <a:p>
            <a:pPr>
              <a:lnSpc>
                <a:spcPct val="90000"/>
              </a:lnSpc>
              <a:buFont typeface="Monotype Sorts" charset="0"/>
              <a:buChar char="u"/>
              <a:defRPr/>
            </a:pPr>
            <a:r>
              <a:rPr lang="en-US" sz="2200">
                <a:solidFill>
                  <a:schemeClr val="bg2"/>
                </a:solidFill>
                <a:ea typeface="+mn-ea"/>
              </a:rPr>
              <a:t>Keterampilan Mendengarkan secara Empatik memerlukan latihan.</a:t>
            </a:r>
          </a:p>
          <a:p>
            <a:pPr>
              <a:lnSpc>
                <a:spcPct val="90000"/>
              </a:lnSpc>
              <a:buFont typeface="Monotype Sorts" charset="0"/>
              <a:buChar char="u"/>
              <a:defRPr/>
            </a:pPr>
            <a:r>
              <a:rPr lang="en-US" sz="2200">
                <a:solidFill>
                  <a:schemeClr val="bg2"/>
                </a:solidFill>
                <a:ea typeface="+mn-ea"/>
              </a:rPr>
              <a:t>Mendengarkan secara Empatik belum tentu cocok untuk segalanya.</a:t>
            </a:r>
          </a:p>
          <a:p>
            <a:pPr>
              <a:lnSpc>
                <a:spcPct val="90000"/>
              </a:lnSpc>
              <a:buFont typeface="Monotype Sorts" charset="0"/>
              <a:buChar char="u"/>
              <a:defRPr/>
            </a:pPr>
            <a:r>
              <a:rPr lang="en-US" sz="2200">
                <a:solidFill>
                  <a:schemeClr val="bg2"/>
                </a:solidFill>
                <a:ea typeface="+mn-ea"/>
              </a:rPr>
              <a:t>Paruh kedua dari keterampilan menciptakan pengertian adalah berusaha untuk dimengerti.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1DA8A4D-8421-43DA-B934-C5DF637A0A05}"/>
              </a:ext>
            </a:extLst>
          </p:cNvPr>
          <p:cNvGrpSpPr>
            <a:grpSpLocks/>
          </p:cNvGrpSpPr>
          <p:nvPr/>
        </p:nvGrpSpPr>
        <p:grpSpPr bwMode="auto">
          <a:xfrm>
            <a:off x="2719388" y="711200"/>
            <a:ext cx="5421312" cy="5354638"/>
            <a:chOff x="2719388" y="711200"/>
            <a:chExt cx="5421312" cy="5354638"/>
          </a:xfrm>
        </p:grpSpPr>
        <p:sp>
          <p:nvSpPr>
            <p:cNvPr id="4131" name="Oval 11">
              <a:extLst>
                <a:ext uri="{FF2B5EF4-FFF2-40B4-BE49-F238E27FC236}">
                  <a16:creationId xmlns:a16="http://schemas.microsoft.com/office/drawing/2014/main" id="{E1EEC28E-D556-4A31-A06A-371A1A1327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1813" y="1090613"/>
              <a:ext cx="4703762" cy="4605337"/>
            </a:xfrm>
            <a:prstGeom prst="ellipse">
              <a:avLst/>
            </a:prstGeom>
            <a:noFill/>
            <a:ln w="127000">
              <a:solidFill>
                <a:srgbClr val="CCFF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132" name="Group 3">
              <a:extLst>
                <a:ext uri="{FF2B5EF4-FFF2-40B4-BE49-F238E27FC236}">
                  <a16:creationId xmlns:a16="http://schemas.microsoft.com/office/drawing/2014/main" id="{C750A71F-37BE-460E-BD6C-A7974DDB5B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9388" y="711200"/>
              <a:ext cx="5421312" cy="5354638"/>
              <a:chOff x="2719388" y="711200"/>
              <a:chExt cx="5421312" cy="5354638"/>
            </a:xfrm>
          </p:grpSpPr>
          <p:grpSp>
            <p:nvGrpSpPr>
              <p:cNvPr id="4133" name="Group 2">
                <a:extLst>
                  <a:ext uri="{FF2B5EF4-FFF2-40B4-BE49-F238E27FC236}">
                    <a16:creationId xmlns:a16="http://schemas.microsoft.com/office/drawing/2014/main" id="{955DE3E5-7C36-4A71-9C79-C08843CD3F2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19388" y="711200"/>
                <a:ext cx="5421312" cy="5354638"/>
                <a:chOff x="2719388" y="711200"/>
                <a:chExt cx="5421312" cy="5354638"/>
              </a:xfrm>
            </p:grpSpPr>
            <p:sp>
              <p:nvSpPr>
                <p:cNvPr id="4135" name="Oval 8">
                  <a:extLst>
                    <a:ext uri="{FF2B5EF4-FFF2-40B4-BE49-F238E27FC236}">
                      <a16:creationId xmlns:a16="http://schemas.microsoft.com/office/drawing/2014/main" id="{468C44EB-219B-4BA8-AD6A-8C304EDB11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9388" y="711200"/>
                  <a:ext cx="5421312" cy="5354638"/>
                </a:xfrm>
                <a:prstGeom prst="ellipse">
                  <a:avLst/>
                </a:prstGeom>
                <a:noFill/>
                <a:ln w="127000">
                  <a:solidFill>
                    <a:srgbClr val="CCFF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36" name="Oval 9">
                  <a:extLst>
                    <a:ext uri="{FF2B5EF4-FFF2-40B4-BE49-F238E27FC236}">
                      <a16:creationId xmlns:a16="http://schemas.microsoft.com/office/drawing/2014/main" id="{540223DA-A276-4A54-9522-A1DAE118E4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6863" y="823913"/>
                  <a:ext cx="5183187" cy="5108575"/>
                </a:xfrm>
                <a:prstGeom prst="ellipse">
                  <a:avLst/>
                </a:prstGeom>
                <a:noFill/>
                <a:ln w="127000">
                  <a:solidFill>
                    <a:srgbClr val="CCFF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37" name="Oval 10">
                  <a:extLst>
                    <a:ext uri="{FF2B5EF4-FFF2-40B4-BE49-F238E27FC236}">
                      <a16:creationId xmlns:a16="http://schemas.microsoft.com/office/drawing/2014/main" id="{C6EA0653-B592-41B4-A080-143F567E63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60688" y="957263"/>
                  <a:ext cx="4937125" cy="4851400"/>
                </a:xfrm>
                <a:prstGeom prst="ellipse">
                  <a:avLst/>
                </a:prstGeom>
                <a:noFill/>
                <a:ln w="127000">
                  <a:solidFill>
                    <a:srgbClr val="CCFF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4134" name="Oval 12">
                <a:extLst>
                  <a:ext uri="{FF2B5EF4-FFF2-40B4-BE49-F238E27FC236}">
                    <a16:creationId xmlns:a16="http://schemas.microsoft.com/office/drawing/2014/main" id="{56B234CC-22ED-4B3F-9000-82C7F063D8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9763" y="1203325"/>
                <a:ext cx="4497387" cy="4378325"/>
              </a:xfrm>
              <a:prstGeom prst="ellipse">
                <a:avLst/>
              </a:prstGeom>
              <a:noFill/>
              <a:ln w="101600">
                <a:solidFill>
                  <a:srgbClr val="0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AD3CE52-C911-4D34-AD7D-B28249FA9AA8}"/>
              </a:ext>
            </a:extLst>
          </p:cNvPr>
          <p:cNvGrpSpPr>
            <a:grpSpLocks/>
          </p:cNvGrpSpPr>
          <p:nvPr/>
        </p:nvGrpSpPr>
        <p:grpSpPr bwMode="auto">
          <a:xfrm>
            <a:off x="3911600" y="1506538"/>
            <a:ext cx="3035300" cy="244475"/>
            <a:chOff x="3911600" y="1506538"/>
            <a:chExt cx="3035300" cy="244051"/>
          </a:xfrm>
        </p:grpSpPr>
        <p:sp>
          <p:nvSpPr>
            <p:cNvPr id="4129" name="Rectangle 6">
              <a:extLst>
                <a:ext uri="{FF2B5EF4-FFF2-40B4-BE49-F238E27FC236}">
                  <a16:creationId xmlns:a16="http://schemas.microsoft.com/office/drawing/2014/main" id="{73603303-AAEE-4EDC-84DE-D34CA61FE8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1600" y="1506538"/>
              <a:ext cx="3035300" cy="236537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chemeClr val="bg1"/>
                </a:solidFill>
              </a:endParaRPr>
            </a:p>
          </p:txBody>
        </p:sp>
        <p:sp>
          <p:nvSpPr>
            <p:cNvPr id="4130" name="Rectangle 16">
              <a:extLst>
                <a:ext uri="{FF2B5EF4-FFF2-40B4-BE49-F238E27FC236}">
                  <a16:creationId xmlns:a16="http://schemas.microsoft.com/office/drawing/2014/main" id="{D7628FE3-9C28-4DAE-A8D1-A37F84542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7984" y="1531938"/>
              <a:ext cx="2084841" cy="218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7788" tIns="39688" rIns="77788" bIns="39688">
              <a:spAutoFit/>
            </a:bodyPr>
            <a:lstStyle>
              <a:lvl1pPr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defTabSz="6619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defTabSz="6619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defTabSz="6619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defTabSz="6619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900" i="1">
                  <a:solidFill>
                    <a:schemeClr val="bg1"/>
                  </a:solidFill>
                  <a:latin typeface="Arial" panose="020B0604020202020204" pitchFamily="34" charset="0"/>
                </a:rPr>
                <a:t>KESALINGTERGANTUNGAN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DF720DF-BAB0-4963-8A8D-FE82BDD8B0D4}"/>
              </a:ext>
            </a:extLst>
          </p:cNvPr>
          <p:cNvGrpSpPr>
            <a:grpSpLocks/>
          </p:cNvGrpSpPr>
          <p:nvPr/>
        </p:nvGrpSpPr>
        <p:grpSpPr bwMode="auto">
          <a:xfrm>
            <a:off x="3943350" y="1741488"/>
            <a:ext cx="2982913" cy="1487487"/>
            <a:chOff x="3943350" y="1741488"/>
            <a:chExt cx="2982913" cy="1487487"/>
          </a:xfrm>
        </p:grpSpPr>
        <p:sp>
          <p:nvSpPr>
            <p:cNvPr id="4126" name="AutoShape 5">
              <a:extLst>
                <a:ext uri="{FF2B5EF4-FFF2-40B4-BE49-F238E27FC236}">
                  <a16:creationId xmlns:a16="http://schemas.microsoft.com/office/drawing/2014/main" id="{35CE6C6C-4DC4-48EC-9D60-4C13BCE526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3943350" y="1754188"/>
              <a:ext cx="2982913" cy="1474787"/>
            </a:xfrm>
            <a:prstGeom prst="triangle">
              <a:avLst>
                <a:gd name="adj" fmla="val 49977"/>
              </a:avLst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127" name="AutoShape 13">
              <a:extLst>
                <a:ext uri="{FF2B5EF4-FFF2-40B4-BE49-F238E27FC236}">
                  <a16:creationId xmlns:a16="http://schemas.microsoft.com/office/drawing/2014/main" id="{C534C705-4160-4CD0-B1D9-D97AE6E4AF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6475" y="1741488"/>
              <a:ext cx="1227138" cy="892175"/>
            </a:xfrm>
            <a:prstGeom prst="triangle">
              <a:avLst>
                <a:gd name="adj" fmla="val 49977"/>
              </a:avLst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128" name="Rectangle 17">
              <a:extLst>
                <a:ext uri="{FF2B5EF4-FFF2-40B4-BE49-F238E27FC236}">
                  <a16:creationId xmlns:a16="http://schemas.microsoft.com/office/drawing/2014/main" id="{C22A8E20-DBFC-439F-8F41-FBDEE47EEB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1066" y="2160588"/>
              <a:ext cx="958597" cy="357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7788" tIns="39688" rIns="77788" bIns="39688">
              <a:spAutoFit/>
            </a:bodyPr>
            <a:lstStyle>
              <a:lvl1pPr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defTabSz="6619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defTabSz="6619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defTabSz="6619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defTabSz="6619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900">
                  <a:solidFill>
                    <a:srgbClr val="FFFF00"/>
                  </a:solidFill>
                  <a:latin typeface="Arial" panose="020B0604020202020204" pitchFamily="34" charset="0"/>
                </a:rPr>
                <a:t>KEMENA </a:t>
              </a:r>
            </a:p>
            <a:p>
              <a:pPr algn="ctr"/>
              <a:r>
                <a:rPr lang="en-US" altLang="en-US" sz="900">
                  <a:solidFill>
                    <a:srgbClr val="FFFF00"/>
                  </a:solidFill>
                  <a:latin typeface="Arial" panose="020B0604020202020204" pitchFamily="34" charset="0"/>
                </a:rPr>
                <a:t>NGAN PUBLIK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378A12C-0CAF-4801-9C74-AD3B151731A8}"/>
              </a:ext>
            </a:extLst>
          </p:cNvPr>
          <p:cNvGrpSpPr>
            <a:grpSpLocks/>
          </p:cNvGrpSpPr>
          <p:nvPr/>
        </p:nvGrpSpPr>
        <p:grpSpPr bwMode="auto">
          <a:xfrm>
            <a:off x="3965575" y="3254375"/>
            <a:ext cx="2928938" cy="277813"/>
            <a:chOff x="3965575" y="3254375"/>
            <a:chExt cx="2928938" cy="277813"/>
          </a:xfrm>
        </p:grpSpPr>
        <p:sp>
          <p:nvSpPr>
            <p:cNvPr id="4124" name="Rectangle 15">
              <a:extLst>
                <a:ext uri="{FF2B5EF4-FFF2-40B4-BE49-F238E27FC236}">
                  <a16:creationId xmlns:a16="http://schemas.microsoft.com/office/drawing/2014/main" id="{5CE6FCC6-04EB-4585-9902-B4568ADE98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5575" y="3254375"/>
              <a:ext cx="2928938" cy="277813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chemeClr val="bg1"/>
                </a:solidFill>
              </a:endParaRPr>
            </a:p>
          </p:txBody>
        </p:sp>
        <p:sp>
          <p:nvSpPr>
            <p:cNvPr id="4125" name="Rectangle 18">
              <a:extLst>
                <a:ext uri="{FF2B5EF4-FFF2-40B4-BE49-F238E27FC236}">
                  <a16:creationId xmlns:a16="http://schemas.microsoft.com/office/drawing/2014/main" id="{36C4F5B9-8D9D-4075-82E6-CE3D7FDFC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3463" y="3292475"/>
              <a:ext cx="1198562" cy="234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7788" tIns="39688" rIns="77788" bIns="39688">
              <a:spAutoFit/>
            </a:bodyPr>
            <a:lstStyle>
              <a:lvl1pPr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defTabSz="6619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defTabSz="6619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defTabSz="6619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defTabSz="6619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000" i="1">
                  <a:solidFill>
                    <a:schemeClr val="bg1"/>
                  </a:solidFill>
                  <a:latin typeface="Arial" panose="020B0604020202020204" pitchFamily="34" charset="0"/>
                </a:rPr>
                <a:t>KEMANDIRIAN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B2B9AC-1BA2-4766-BC72-74D288044671}"/>
              </a:ext>
            </a:extLst>
          </p:cNvPr>
          <p:cNvGrpSpPr>
            <a:grpSpLocks/>
          </p:cNvGrpSpPr>
          <p:nvPr/>
        </p:nvGrpSpPr>
        <p:grpSpPr bwMode="auto">
          <a:xfrm>
            <a:off x="3932238" y="3548063"/>
            <a:ext cx="2982912" cy="1457325"/>
            <a:chOff x="3932238" y="3548063"/>
            <a:chExt cx="2982913" cy="1457325"/>
          </a:xfrm>
        </p:grpSpPr>
        <p:sp>
          <p:nvSpPr>
            <p:cNvPr id="4121" name="AutoShape 2">
              <a:extLst>
                <a:ext uri="{FF2B5EF4-FFF2-40B4-BE49-F238E27FC236}">
                  <a16:creationId xmlns:a16="http://schemas.microsoft.com/office/drawing/2014/main" id="{D1C52C9B-4991-468A-836B-7D91DCFB7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2238" y="3548063"/>
              <a:ext cx="2982913" cy="1444625"/>
            </a:xfrm>
            <a:prstGeom prst="triangle">
              <a:avLst>
                <a:gd name="adj" fmla="val 49977"/>
              </a:avLst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122" name="AutoShape 14">
              <a:extLst>
                <a:ext uri="{FF2B5EF4-FFF2-40B4-BE49-F238E27FC236}">
                  <a16:creationId xmlns:a16="http://schemas.microsoft.com/office/drawing/2014/main" id="{C9DC558D-7D9D-4BB0-9854-8E6A9F8C4A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814888" y="4152900"/>
              <a:ext cx="1227137" cy="852488"/>
            </a:xfrm>
            <a:prstGeom prst="triangle">
              <a:avLst>
                <a:gd name="adj" fmla="val 49977"/>
              </a:avLst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123" name="Rectangle 19">
              <a:extLst>
                <a:ext uri="{FF2B5EF4-FFF2-40B4-BE49-F238E27FC236}">
                  <a16:creationId xmlns:a16="http://schemas.microsoft.com/office/drawing/2014/main" id="{0E74FB78-B823-44BD-A0DC-9BE130DC06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4688" y="4141788"/>
              <a:ext cx="1029129" cy="357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7788" tIns="39688" rIns="77788" bIns="39688">
              <a:spAutoFit/>
            </a:bodyPr>
            <a:lstStyle>
              <a:lvl1pPr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defTabSz="6619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defTabSz="6619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defTabSz="6619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defTabSz="6619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900">
                  <a:solidFill>
                    <a:srgbClr val="FFFF00"/>
                  </a:solidFill>
                  <a:latin typeface="Arial" panose="020B0604020202020204" pitchFamily="34" charset="0"/>
                </a:rPr>
                <a:t>KEMENANGAN </a:t>
              </a:r>
            </a:p>
            <a:p>
              <a:pPr algn="ctr"/>
              <a:r>
                <a:rPr lang="en-US" altLang="en-US" sz="900">
                  <a:solidFill>
                    <a:srgbClr val="FFFF00"/>
                  </a:solidFill>
                  <a:latin typeface="Arial" panose="020B0604020202020204" pitchFamily="34" charset="0"/>
                </a:rPr>
                <a:t>PRIBADI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4156208-7230-4741-9CCB-6A9086E58853}"/>
              </a:ext>
            </a:extLst>
          </p:cNvPr>
          <p:cNvGrpSpPr>
            <a:grpSpLocks/>
          </p:cNvGrpSpPr>
          <p:nvPr/>
        </p:nvGrpSpPr>
        <p:grpSpPr bwMode="auto">
          <a:xfrm>
            <a:off x="3911600" y="5005388"/>
            <a:ext cx="3035300" cy="233362"/>
            <a:chOff x="3911600" y="5005388"/>
            <a:chExt cx="3035300" cy="234039"/>
          </a:xfrm>
        </p:grpSpPr>
        <p:sp>
          <p:nvSpPr>
            <p:cNvPr id="4119" name="Rectangle 3">
              <a:extLst>
                <a:ext uri="{FF2B5EF4-FFF2-40B4-BE49-F238E27FC236}">
                  <a16:creationId xmlns:a16="http://schemas.microsoft.com/office/drawing/2014/main" id="{98B15E4B-19D8-4F18-B45C-02B4830D8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1600" y="5005388"/>
              <a:ext cx="3035300" cy="230187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chemeClr val="bg1"/>
                </a:solidFill>
              </a:endParaRPr>
            </a:p>
          </p:txBody>
        </p:sp>
        <p:sp>
          <p:nvSpPr>
            <p:cNvPr id="4120" name="Rectangle 20">
              <a:extLst>
                <a:ext uri="{FF2B5EF4-FFF2-40B4-BE49-F238E27FC236}">
                  <a16:creationId xmlns:a16="http://schemas.microsoft.com/office/drawing/2014/main" id="{6680EA25-D1AB-470E-BBD4-903F3790E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1513" y="5005388"/>
              <a:ext cx="1741649" cy="234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7788" tIns="39688" rIns="77788" bIns="39688">
              <a:spAutoFit/>
            </a:bodyPr>
            <a:lstStyle>
              <a:lvl1pPr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defTabSz="661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defTabSz="6619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defTabSz="6619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defTabSz="6619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defTabSz="6619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000" i="1">
                  <a:solidFill>
                    <a:schemeClr val="bg1"/>
                  </a:solidFill>
                  <a:latin typeface="Arial" panose="020B0604020202020204" pitchFamily="34" charset="0"/>
                </a:rPr>
                <a:t>KETERGANTUNGAN</a:t>
              </a:r>
            </a:p>
          </p:txBody>
        </p:sp>
      </p:grpSp>
      <p:sp>
        <p:nvSpPr>
          <p:cNvPr id="4138" name="Rectangle 42">
            <a:extLst>
              <a:ext uri="{FF2B5EF4-FFF2-40B4-BE49-F238E27FC236}">
                <a16:creationId xmlns:a16="http://schemas.microsoft.com/office/drawing/2014/main" id="{BD17E62F-20B8-4861-93CB-16E009C15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0525" y="1749425"/>
            <a:ext cx="1136650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7788" tIns="39688" rIns="77788" bIns="39688">
            <a:spAutoFit/>
          </a:bodyPr>
          <a:lstStyle>
            <a:lvl1pPr defTabSz="6619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6619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6619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6619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6619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6619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6619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6619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6619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800">
                <a:latin typeface="Arial" panose="020B0604020202020204" pitchFamily="34" charset="0"/>
              </a:rPr>
              <a:t>Berusaha Mengerti Terlebih Dahulu Baru Dimengerti</a:t>
            </a:r>
          </a:p>
        </p:txBody>
      </p:sp>
      <p:sp>
        <p:nvSpPr>
          <p:cNvPr id="4139" name="Rectangle 43">
            <a:extLst>
              <a:ext uri="{FF2B5EF4-FFF2-40B4-BE49-F238E27FC236}">
                <a16:creationId xmlns:a16="http://schemas.microsoft.com/office/drawing/2014/main" id="{7B0C75E9-EC25-42A6-BA2A-534F61324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5138" y="1795463"/>
            <a:ext cx="11366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7788" tIns="39688" rIns="77788" bIns="39688">
            <a:spAutoFit/>
          </a:bodyPr>
          <a:lstStyle>
            <a:lvl1pPr defTabSz="6619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6619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6619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6619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6619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6619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6619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6619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6619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900">
                <a:latin typeface="Arial" panose="020B0604020202020204" pitchFamily="34" charset="0"/>
              </a:rPr>
              <a:t>Wujudkan Sinergi</a:t>
            </a:r>
          </a:p>
        </p:txBody>
      </p:sp>
      <p:sp>
        <p:nvSpPr>
          <p:cNvPr id="4140" name="Rectangle 44">
            <a:extLst>
              <a:ext uri="{FF2B5EF4-FFF2-40B4-BE49-F238E27FC236}">
                <a16:creationId xmlns:a16="http://schemas.microsoft.com/office/drawing/2014/main" id="{F1B4115E-28C6-4FFE-B3AC-D4C5373B10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113" y="2654300"/>
            <a:ext cx="1204912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7788" tIns="39688" rIns="77788" bIns="39688">
            <a:spAutoFit/>
          </a:bodyPr>
          <a:lstStyle>
            <a:lvl1pPr defTabSz="6619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6619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6619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6619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6619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6619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6619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6619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6619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900">
                <a:latin typeface="Arial" panose="020B0604020202020204" pitchFamily="34" charset="0"/>
              </a:rPr>
              <a:t>Berpikir Menang /Menang</a:t>
            </a:r>
          </a:p>
        </p:txBody>
      </p:sp>
      <p:sp>
        <p:nvSpPr>
          <p:cNvPr id="4141" name="Rectangle 45">
            <a:extLst>
              <a:ext uri="{FF2B5EF4-FFF2-40B4-BE49-F238E27FC236}">
                <a16:creationId xmlns:a16="http://schemas.microsoft.com/office/drawing/2014/main" id="{78665499-89BD-4039-89AE-7A35087A66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1725" y="3771900"/>
            <a:ext cx="1027113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7788" tIns="39688" rIns="77788" bIns="39688">
            <a:spAutoFit/>
          </a:bodyPr>
          <a:lstStyle>
            <a:lvl1pPr defTabSz="6619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6619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6619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6619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6619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6619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6619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6619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6619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800">
                <a:latin typeface="Arial" panose="020B0604020202020204" pitchFamily="34" charset="0"/>
              </a:rPr>
              <a:t>Dahulukan </a:t>
            </a:r>
          </a:p>
          <a:p>
            <a:pPr algn="ctr"/>
            <a:r>
              <a:rPr lang="en-US" altLang="en-US" sz="800">
                <a:latin typeface="Arial" panose="020B0604020202020204" pitchFamily="34" charset="0"/>
              </a:rPr>
              <a:t>yang utaman</a:t>
            </a:r>
          </a:p>
        </p:txBody>
      </p:sp>
      <p:sp>
        <p:nvSpPr>
          <p:cNvPr id="4142" name="Rectangle 46">
            <a:extLst>
              <a:ext uri="{FF2B5EF4-FFF2-40B4-BE49-F238E27FC236}">
                <a16:creationId xmlns:a16="http://schemas.microsoft.com/office/drawing/2014/main" id="{DB987F45-3601-4E38-9480-8769773CC6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1800" y="4598988"/>
            <a:ext cx="103187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7788" tIns="39688" rIns="77788" bIns="39688">
            <a:spAutoFit/>
          </a:bodyPr>
          <a:lstStyle>
            <a:lvl1pPr defTabSz="6619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6619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6619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6619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6619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6619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6619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6619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6619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900">
                <a:latin typeface="Arial" panose="020B0604020202020204" pitchFamily="34" charset="0"/>
              </a:rPr>
              <a:t>Jadilah Proaktif</a:t>
            </a:r>
          </a:p>
        </p:txBody>
      </p:sp>
      <p:sp>
        <p:nvSpPr>
          <p:cNvPr id="4143" name="Rectangle 47">
            <a:extLst>
              <a:ext uri="{FF2B5EF4-FFF2-40B4-BE49-F238E27FC236}">
                <a16:creationId xmlns:a16="http://schemas.microsoft.com/office/drawing/2014/main" id="{495415C4-0152-4CF3-AD4A-E4D08CF8E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9275" y="4540250"/>
            <a:ext cx="1027113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7788" tIns="39688" rIns="77788" bIns="39688">
            <a:spAutoFit/>
          </a:bodyPr>
          <a:lstStyle>
            <a:lvl1pPr defTabSz="6619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6619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6619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6619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6619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6619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6619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6619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6619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800">
                <a:latin typeface="Arial" panose="020B0604020202020204" pitchFamily="34" charset="0"/>
              </a:rPr>
              <a:t>Mulai dengan Akhir dalam pikiran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7887B4-9CD2-4A10-A1DD-BAA85388B9AE}"/>
              </a:ext>
            </a:extLst>
          </p:cNvPr>
          <p:cNvSpPr txBox="1"/>
          <p:nvPr/>
        </p:nvSpPr>
        <p:spPr>
          <a:xfrm>
            <a:off x="179388" y="176213"/>
            <a:ext cx="5094287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Seven Habits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074612-A8BB-4C72-8188-E15DC9F7863A}"/>
              </a:ext>
            </a:extLst>
          </p:cNvPr>
          <p:cNvSpPr txBox="1">
            <a:spLocks noChangeArrowheads="1"/>
          </p:cNvSpPr>
          <p:nvPr/>
        </p:nvSpPr>
        <p:spPr bwMode="auto">
          <a:xfrm rot="-2514469">
            <a:off x="2433638" y="1484313"/>
            <a:ext cx="229393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Asah Gergaji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A5CC2D-BF1A-4128-9CE4-73080054F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0263" y="4346575"/>
            <a:ext cx="28733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600">
                <a:solidFill>
                  <a:srgbClr val="FF0033"/>
                </a:solidFill>
              </a:rPr>
              <a:t>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C44E84C-220A-4F42-A5E2-FD5D70B6C5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6625" y="4346575"/>
            <a:ext cx="2857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600">
                <a:solidFill>
                  <a:srgbClr val="FF0033"/>
                </a:solidFill>
              </a:rPr>
              <a:t>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9D4AAE9-D317-44A8-8FD6-2135CC8AFC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5900" y="3559175"/>
            <a:ext cx="28733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600">
                <a:solidFill>
                  <a:srgbClr val="FF0033"/>
                </a:solidFill>
              </a:rPr>
              <a:t>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0B2A1BD-618B-4A3A-BD23-05BFCCA1A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600" y="2909888"/>
            <a:ext cx="2873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600">
                <a:solidFill>
                  <a:srgbClr val="FF0033"/>
                </a:solidFill>
              </a:rPr>
              <a:t>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088778C-EE58-4D1F-B52B-2919D6B430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2163" y="2163763"/>
            <a:ext cx="28733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600">
                <a:solidFill>
                  <a:srgbClr val="FF0033"/>
                </a:solidFill>
              </a:rPr>
              <a:t>5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2958F5A-78FB-466B-9E0D-F242BE1118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2963" y="2163763"/>
            <a:ext cx="28733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600">
                <a:solidFill>
                  <a:srgbClr val="FF0033"/>
                </a:solidFill>
              </a:rPr>
              <a:t>6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182ED49-5E37-4338-9CA7-49BCA6DD6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4650" y="1993900"/>
            <a:ext cx="2857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600">
                <a:solidFill>
                  <a:srgbClr val="FF0033"/>
                </a:solidFill>
              </a:rPr>
              <a:t>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6" presetClass="emph" presetSubtype="0" repeatCount="indefinite" fill="hold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90" dur="2000" fill="hold"/>
                                        <p:tgtEl>
                                          <p:spTgt spid="414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6" presetClass="emph" presetSubtype="0" repeatCount="indefinite" fill="hold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94" dur="500" tmFilter="0, 0; .2, .5; .8, .5; 1, 0"/>
                                        <p:tgtEl>
                                          <p:spTgt spid="41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5" dur="250" autoRev="1" fill="hold"/>
                                        <p:tgtEl>
                                          <p:spTgt spid="41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38" grpId="0"/>
      <p:bldP spid="4139" grpId="0"/>
      <p:bldP spid="4140" grpId="0"/>
      <p:bldP spid="4141" grpId="0"/>
      <p:bldP spid="4142" grpId="0"/>
      <p:bldP spid="4142" grpId="1"/>
      <p:bldP spid="4143" grpId="0"/>
      <p:bldP spid="4143" grpId="1"/>
      <p:bldP spid="9" grpId="0"/>
      <p:bldP spid="12" grpId="0"/>
      <p:bldP spid="13" grpId="0"/>
      <p:bldP spid="57" grpId="0"/>
      <p:bldP spid="58" grpId="0"/>
      <p:bldP spid="59" grpId="0"/>
      <p:bldP spid="60" grpId="0"/>
      <p:bldP spid="61" grpId="0"/>
      <p:bldP spid="6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6D546155-8C93-42B2-B8D8-B785B399C3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47650"/>
            <a:ext cx="7086600" cy="1276350"/>
          </a:xfrm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en-US" sz="3200">
                <a:solidFill>
                  <a:srgbClr val="008080"/>
                </a:solidFill>
              </a:rPr>
              <a:t>Prinsip, Paradigma, dan Proses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145B8D98-5013-4445-92C8-AFCD3018D0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752600"/>
            <a:ext cx="8077200" cy="434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341313" indent="-341313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2200" b="1">
                <a:solidFill>
                  <a:srgbClr val="FF0033"/>
                </a:solidFill>
              </a:rPr>
              <a:t>Prinsip yang Mendasari</a:t>
            </a:r>
            <a:endParaRPr lang="en-US" altLang="en-US" sz="2200" b="1">
              <a:solidFill>
                <a:schemeClr val="bg2"/>
              </a:solidFill>
            </a:endParaRPr>
          </a:p>
          <a:p>
            <a:pPr marL="341313" indent="-341313"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2200">
                <a:solidFill>
                  <a:schemeClr val="bg2"/>
                </a:solidFill>
              </a:rPr>
              <a:t>	Sebelum memberi pengobatan, harus mengadakan diagnosa terlebih dahulu. </a:t>
            </a:r>
          </a:p>
          <a:p>
            <a:pPr marL="341313" indent="-341313"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2200">
                <a:solidFill>
                  <a:schemeClr val="bg2"/>
                </a:solidFill>
              </a:rPr>
              <a:t>	Pengertian diperoleh bila kita mendengarkan.</a:t>
            </a:r>
          </a:p>
          <a:p>
            <a:pPr marL="341313" indent="-341313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2200" b="1">
                <a:solidFill>
                  <a:srgbClr val="FF0033"/>
                </a:solidFill>
              </a:rPr>
              <a:t>Paradigma Kunci</a:t>
            </a:r>
            <a:endParaRPr lang="en-US" altLang="en-US" sz="2200">
              <a:solidFill>
                <a:schemeClr val="bg2"/>
              </a:solidFill>
            </a:endParaRPr>
          </a:p>
          <a:p>
            <a:pPr marL="1150938" lvl="1" indent="-461963">
              <a:lnSpc>
                <a:spcPct val="80000"/>
              </a:lnSpc>
              <a:buClr>
                <a:schemeClr val="bg2"/>
              </a:buClr>
            </a:pPr>
            <a:r>
              <a:rPr lang="ja-JP" altLang="en-US" sz="2200">
                <a:solidFill>
                  <a:schemeClr val="bg2"/>
                </a:solidFill>
                <a:latin typeface="Arial" panose="020B0604020202020204" pitchFamily="34" charset="0"/>
              </a:rPr>
              <a:t>“</a:t>
            </a:r>
            <a:r>
              <a:rPr lang="en-US" altLang="ja-JP" sz="2200">
                <a:solidFill>
                  <a:schemeClr val="bg2"/>
                </a:solidFill>
              </a:rPr>
              <a:t>Saya beranggapan bahwa saya tidak mengerti sepenuhnya, dan saya perlu mendengarkan.</a:t>
            </a:r>
            <a:r>
              <a:rPr lang="ja-JP" altLang="en-US" sz="2200">
                <a:solidFill>
                  <a:schemeClr val="bg2"/>
                </a:solidFill>
                <a:latin typeface="Arial" panose="020B0604020202020204" pitchFamily="34" charset="0"/>
              </a:rPr>
              <a:t>”</a:t>
            </a:r>
            <a:endParaRPr lang="en-US" altLang="ja-JP" sz="2200">
              <a:solidFill>
                <a:schemeClr val="bg2"/>
              </a:solidFill>
            </a:endParaRPr>
          </a:p>
          <a:p>
            <a:pPr marL="1150938" lvl="1" indent="-461963">
              <a:lnSpc>
                <a:spcPct val="80000"/>
              </a:lnSpc>
              <a:buClr>
                <a:schemeClr val="bg2"/>
              </a:buClr>
            </a:pPr>
            <a:r>
              <a:rPr lang="ja-JP" altLang="en-US" sz="2200">
                <a:solidFill>
                  <a:schemeClr val="bg2"/>
                </a:solidFill>
                <a:latin typeface="Arial" panose="020B0604020202020204" pitchFamily="34" charset="0"/>
              </a:rPr>
              <a:t>“</a:t>
            </a:r>
            <a:r>
              <a:rPr lang="en-US" altLang="ja-JP" sz="2200">
                <a:solidFill>
                  <a:schemeClr val="bg2"/>
                </a:solidFill>
              </a:rPr>
              <a:t>Jika saya lebih dulu mendengarkan untuk mengerti, maka saya akan lebih dimengerti.</a:t>
            </a:r>
            <a:r>
              <a:rPr lang="ja-JP" altLang="en-US" sz="2200">
                <a:solidFill>
                  <a:schemeClr val="bg2"/>
                </a:solidFill>
                <a:latin typeface="Arial" panose="020B0604020202020204" pitchFamily="34" charset="0"/>
              </a:rPr>
              <a:t>”</a:t>
            </a:r>
            <a:endParaRPr lang="en-US" altLang="ja-JP" sz="2200">
              <a:solidFill>
                <a:schemeClr val="bg2"/>
              </a:solidFill>
            </a:endParaRPr>
          </a:p>
          <a:p>
            <a:pPr marL="341313" indent="-341313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2200" b="1">
                <a:solidFill>
                  <a:srgbClr val="FF0033"/>
                </a:solidFill>
              </a:rPr>
              <a:t>Proses Kunci</a:t>
            </a:r>
            <a:endParaRPr lang="en-US" altLang="en-US" sz="2200">
              <a:solidFill>
                <a:schemeClr val="bg2"/>
              </a:solidFill>
            </a:endParaRPr>
          </a:p>
          <a:p>
            <a:pPr marL="341313" indent="-341313"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2200">
                <a:solidFill>
                  <a:schemeClr val="bg2"/>
                </a:solidFill>
              </a:rPr>
              <a:t>	Gunakan keterampilan Mendengarkan secara Empatik.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5D29F-2052-454E-B367-143227A62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3050"/>
            <a:ext cx="8228013" cy="707678"/>
          </a:xfrm>
        </p:spPr>
        <p:txBody>
          <a:bodyPr/>
          <a:lstStyle/>
          <a:p>
            <a:pPr algn="ctr"/>
            <a:r>
              <a:rPr lang="en-US"/>
              <a:t>Tuli dan Cadar</a:t>
            </a:r>
          </a:p>
        </p:txBody>
      </p:sp>
      <p:pic>
        <p:nvPicPr>
          <p:cNvPr id="3" name="1 Deft and Scarf - Bad Communication">
            <a:hlinkClick r:id="" action="ppaction://media"/>
            <a:extLst>
              <a:ext uri="{FF2B5EF4-FFF2-40B4-BE49-F238E27FC236}">
                <a16:creationId xmlns:a16="http://schemas.microsoft.com/office/drawing/2014/main" id="{EB7E4831-C103-4D90-94AF-3E080CAC45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616" y="888148"/>
            <a:ext cx="9148616" cy="514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72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4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96D1E-719C-4958-8621-9DD312AEC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Kegagalan Dalam Berkomunikasi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3A7D3-1A47-47FB-A5D8-CBC8776F8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9155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http://bemycareercoach.com/wp-content/uploads/Interpersonal-Communication-Skills.jpg">
            <a:extLst>
              <a:ext uri="{FF2B5EF4-FFF2-40B4-BE49-F238E27FC236}">
                <a16:creationId xmlns:a16="http://schemas.microsoft.com/office/drawing/2014/main" id="{170881BB-BA2E-4836-8BAD-07066C6A6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38" y="1547813"/>
            <a:ext cx="7216775" cy="3722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FE4465-6A45-49EC-AFC3-B3FA5ECD3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Apakah Komunikasi?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56486-5648-4370-B475-5C46F5C1F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696B6287-1E15-4B3F-B164-804F0E17BE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95250"/>
            <a:ext cx="7543800" cy="1276350"/>
          </a:xfrm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en-US" sz="3200">
                <a:solidFill>
                  <a:srgbClr val="008080"/>
                </a:solidFill>
              </a:rPr>
              <a:t>Tingkat-tingkat Mendengarkan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26852702-2DF2-40E7-AA61-014A7C8415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295400"/>
            <a:ext cx="8534400" cy="4572000"/>
          </a:xfrm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3935413" indent="-3935413" defTabSz="2854325">
              <a:lnSpc>
                <a:spcPct val="90000"/>
              </a:lnSpc>
              <a:buFont typeface="Monotype Sorts" charset="0"/>
              <a:buNone/>
              <a:defRPr/>
            </a:pPr>
            <a:r>
              <a:rPr lang="en-US" sz="1600">
                <a:solidFill>
                  <a:schemeClr val="tx1"/>
                </a:solidFill>
                <a:ea typeface="+mn-ea"/>
              </a:rPr>
              <a:t>Mengabaikan	Tidak berusaha mendengarkan.</a:t>
            </a:r>
          </a:p>
          <a:p>
            <a:pPr marL="3935413" indent="-3935413" defTabSz="2854325">
              <a:lnSpc>
                <a:spcPct val="80000"/>
              </a:lnSpc>
              <a:buFont typeface="Monotype Sorts" charset="0"/>
              <a:buNone/>
              <a:defRPr/>
            </a:pPr>
            <a:endParaRPr lang="en-US" sz="1600">
              <a:solidFill>
                <a:schemeClr val="tx1"/>
              </a:solidFill>
              <a:ea typeface="+mn-ea"/>
            </a:endParaRPr>
          </a:p>
          <a:p>
            <a:pPr marL="3935413" indent="-3935413" defTabSz="2854325">
              <a:lnSpc>
                <a:spcPct val="80000"/>
              </a:lnSpc>
              <a:buFont typeface="Monotype Sorts" charset="0"/>
              <a:buNone/>
              <a:defRPr/>
            </a:pPr>
            <a:r>
              <a:rPr lang="en-US" sz="1600">
                <a:solidFill>
                  <a:schemeClr val="tx1"/>
                </a:solidFill>
                <a:ea typeface="+mn-ea"/>
              </a:rPr>
              <a:t>Pura-pura Mendengarkan	Berbuat seolah-olah anda mendengarkan.</a:t>
            </a:r>
          </a:p>
          <a:p>
            <a:pPr marL="3935413" indent="-3935413" defTabSz="2854325">
              <a:lnSpc>
                <a:spcPct val="90000"/>
              </a:lnSpc>
              <a:buFont typeface="Monotype Sorts" charset="0"/>
              <a:buNone/>
              <a:defRPr/>
            </a:pPr>
            <a:endParaRPr lang="en-US" sz="1600">
              <a:solidFill>
                <a:schemeClr val="tx1"/>
              </a:solidFill>
              <a:ea typeface="+mn-ea"/>
            </a:endParaRPr>
          </a:p>
          <a:p>
            <a:pPr marL="3935413" indent="-3935413" defTabSz="2854325">
              <a:lnSpc>
                <a:spcPct val="90000"/>
              </a:lnSpc>
              <a:buFont typeface="Monotype Sorts" charset="0"/>
              <a:buNone/>
              <a:defRPr/>
            </a:pPr>
            <a:r>
              <a:rPr lang="en-US" sz="1600">
                <a:solidFill>
                  <a:schemeClr val="tx1"/>
                </a:solidFill>
                <a:ea typeface="+mn-ea"/>
              </a:rPr>
              <a:t>Mendengarkan secara Selektif	Mendengarkan hanya bagian-bagian pembicaraan yang menarik minat anda.</a:t>
            </a:r>
          </a:p>
          <a:p>
            <a:pPr marL="3935413" indent="-3935413" defTabSz="2854325">
              <a:lnSpc>
                <a:spcPct val="90000"/>
              </a:lnSpc>
              <a:buFont typeface="Monotype Sorts" charset="0"/>
              <a:buNone/>
              <a:defRPr/>
            </a:pPr>
            <a:endParaRPr lang="en-US" sz="1600">
              <a:solidFill>
                <a:schemeClr val="tx1"/>
              </a:solidFill>
              <a:ea typeface="+mn-ea"/>
            </a:endParaRPr>
          </a:p>
          <a:p>
            <a:pPr marL="3935413" indent="-3935413" defTabSz="2854325">
              <a:lnSpc>
                <a:spcPct val="90000"/>
              </a:lnSpc>
              <a:buFont typeface="Monotype Sorts" charset="0"/>
              <a:buNone/>
              <a:defRPr/>
            </a:pPr>
            <a:r>
              <a:rPr lang="en-US" sz="1600">
                <a:solidFill>
                  <a:schemeClr val="tx1"/>
                </a:solidFill>
                <a:ea typeface="+mn-ea"/>
              </a:rPr>
              <a:t>Mendengarkan dengan penuh	Memberi perhatian dan berfokus pada apa yang dikatakan si pembicara, dan membandingkannya dengan pengalaman anda sendiri.</a:t>
            </a:r>
          </a:p>
          <a:p>
            <a:pPr marL="3935413" indent="-3935413" defTabSz="2854325">
              <a:lnSpc>
                <a:spcPct val="90000"/>
              </a:lnSpc>
              <a:buFont typeface="Monotype Sorts" charset="0"/>
              <a:buNone/>
              <a:defRPr/>
            </a:pPr>
            <a:endParaRPr lang="en-US" sz="1600">
              <a:solidFill>
                <a:schemeClr val="tx1"/>
              </a:solidFill>
              <a:ea typeface="+mn-ea"/>
            </a:endParaRPr>
          </a:p>
          <a:p>
            <a:pPr marL="3935413" indent="-3935413" defTabSz="2854325">
              <a:lnSpc>
                <a:spcPct val="90000"/>
              </a:lnSpc>
              <a:buFont typeface="Monotype Sorts" charset="0"/>
              <a:buNone/>
              <a:defRPr/>
            </a:pPr>
            <a:r>
              <a:rPr lang="en-US" sz="1600">
                <a:solidFill>
                  <a:schemeClr val="tx1"/>
                </a:solidFill>
                <a:ea typeface="+mn-ea"/>
              </a:rPr>
              <a:t>Mendengarkan secara Empatik	Mendengarkan dan merespon dengan hati maupun pikiran untuk mengerti perkataan, maksud, dan perasaan si pembicara.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1036BEEC-A7B8-456E-8824-B7E948AE8A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476250"/>
            <a:ext cx="7162800" cy="1276350"/>
          </a:xfrm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altLang="en-US" sz="3200">
                <a:solidFill>
                  <a:srgbClr val="008080"/>
                </a:solidFill>
              </a:rPr>
              <a:t>Merespon Menurut Pengalaman Sendiri (Otobiografik)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2BBCEBD-F5AA-41A1-B5E2-29CF510C9C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2362200"/>
            <a:ext cx="8001000" cy="2971800"/>
          </a:xfrm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2282825" indent="-2282825">
              <a:lnSpc>
                <a:spcPct val="90000"/>
              </a:lnSpc>
              <a:buFont typeface="Monotype Sorts" charset="0"/>
              <a:buNone/>
              <a:defRPr/>
            </a:pPr>
            <a:r>
              <a:rPr lang="en-US" sz="2200">
                <a:solidFill>
                  <a:schemeClr val="tx1"/>
                </a:solidFill>
                <a:ea typeface="+mn-ea"/>
              </a:rPr>
              <a:t>Menasehati	Memberi nasehat, saran, dan solusi pada masalah.</a:t>
            </a:r>
          </a:p>
          <a:p>
            <a:pPr marL="2282825" indent="-2282825">
              <a:lnSpc>
                <a:spcPct val="90000"/>
              </a:lnSpc>
              <a:buFont typeface="Monotype Sorts" charset="0"/>
              <a:buNone/>
              <a:defRPr/>
            </a:pPr>
            <a:r>
              <a:rPr lang="en-US" sz="2200">
                <a:solidFill>
                  <a:schemeClr val="tx1"/>
                </a:solidFill>
                <a:ea typeface="+mn-ea"/>
              </a:rPr>
              <a:t>Menyelidik	Mengajukan pertanyaan-pertanyaan dari kerangka referensi atau agenda kita sendiri.</a:t>
            </a:r>
          </a:p>
          <a:p>
            <a:pPr marL="2282825" indent="-2282825">
              <a:lnSpc>
                <a:spcPct val="90000"/>
              </a:lnSpc>
              <a:buFont typeface="Monotype Sorts" charset="0"/>
              <a:buNone/>
              <a:defRPr/>
            </a:pPr>
            <a:r>
              <a:rPr lang="en-US" sz="2200">
                <a:solidFill>
                  <a:schemeClr val="tx1"/>
                </a:solidFill>
                <a:ea typeface="+mn-ea"/>
              </a:rPr>
              <a:t>Menafsirkan	Menjelaskan motif dan perilaku orang lain berdasarkan pengalaman kita. Mencoba menebak maksud orang lain.</a:t>
            </a:r>
          </a:p>
          <a:p>
            <a:pPr marL="2282825" indent="-2282825">
              <a:lnSpc>
                <a:spcPct val="90000"/>
              </a:lnSpc>
              <a:buFont typeface="Monotype Sorts" charset="0"/>
              <a:buNone/>
              <a:defRPr/>
            </a:pPr>
            <a:r>
              <a:rPr lang="en-US" sz="2200">
                <a:solidFill>
                  <a:schemeClr val="tx1"/>
                </a:solidFill>
                <a:ea typeface="+mn-ea"/>
              </a:rPr>
              <a:t>Menilai	Menilai, lalu menyetujui atau tidak menyetujui.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Times New Roman"/>
        <a:ea typeface="Droid Sans Fallback"/>
        <a:cs typeface="Droid Sans Fallback"/>
      </a:majorFont>
      <a:minorFont>
        <a:latin typeface="Arial"/>
        <a:ea typeface="Droid Sans Fallback"/>
        <a:cs typeface="Droid Sans Fallback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3230</TotalTime>
  <Words>710</Words>
  <Application>Microsoft Office PowerPoint</Application>
  <PresentationFormat>On-screen Show (4:3)</PresentationFormat>
  <Paragraphs>134</Paragraphs>
  <Slides>22</Slides>
  <Notes>3</Notes>
  <HiddenSlides>4</HiddenSlides>
  <MMClips>2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Kozuka Gothic Pro B</vt:lpstr>
      <vt:lpstr>Monotype Sorts</vt:lpstr>
      <vt:lpstr>Tahoma</vt:lpstr>
      <vt:lpstr>Times New Roman</vt:lpstr>
      <vt:lpstr>Wingdings</vt:lpstr>
      <vt:lpstr>1_Office Theme</vt:lpstr>
      <vt:lpstr>Chart</vt:lpstr>
      <vt:lpstr>DISCLAIMMER</vt:lpstr>
      <vt:lpstr>Kebiasaan 5 :  Berusahalah untuk Mengerti, Terlebih Dahulu baru Dimengerti</vt:lpstr>
      <vt:lpstr>PowerPoint Presentation</vt:lpstr>
      <vt:lpstr>Prinsip, Paradigma, dan Proses</vt:lpstr>
      <vt:lpstr>Tuli dan Cadar</vt:lpstr>
      <vt:lpstr>Kegagalan Dalam Berkomunikasi</vt:lpstr>
      <vt:lpstr>Apakah Komunikasi?</vt:lpstr>
      <vt:lpstr>Tingkat-tingkat Mendengarkan</vt:lpstr>
      <vt:lpstr>Merespon Menurut Pengalaman Sendiri (Otobiografik)</vt:lpstr>
      <vt:lpstr>Efektifitas dari Respon Otobiografik</vt:lpstr>
      <vt:lpstr>Bagaimana Kita Berkomunikasi</vt:lpstr>
      <vt:lpstr>Bad Communication</vt:lpstr>
      <vt:lpstr>Mendengarkan Secara Empatik</vt:lpstr>
      <vt:lpstr>Lima Respon Empatik</vt:lpstr>
      <vt:lpstr>Komunikasi Empatik</vt:lpstr>
      <vt:lpstr>PowerPoint Presentation</vt:lpstr>
      <vt:lpstr>Komunikasi Empatik</vt:lpstr>
      <vt:lpstr>Kendala Komunikasi Empatik</vt:lpstr>
      <vt:lpstr>Tahapan Mendengarkan</vt:lpstr>
      <vt:lpstr>PowerPoint Presentation</vt:lpstr>
      <vt:lpstr>Ringkasan Kebiasaan 5: Berusahalah Lebih dulu untuk Mengerti Kemudian baru untuk Dimengerti</vt:lpstr>
      <vt:lpstr>Ringkasan Kebiasaan 5: Berusahalah Lebih dulu untuk Mengerti Kemudian baru untuk Dimengerti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Kebiasaan 1 : Jadilah Proaktif</dc:title>
  <dc:creator>YULIA ELYANA</dc:creator>
  <cp:lastModifiedBy>Adi Wahyu Adji</cp:lastModifiedBy>
  <cp:revision>108</cp:revision>
  <cp:lastPrinted>1998-11-11T05:34:39Z</cp:lastPrinted>
  <dcterms:created xsi:type="dcterms:W3CDTF">1995-05-28T16:34:56Z</dcterms:created>
  <dcterms:modified xsi:type="dcterms:W3CDTF">2019-05-20T07:33:15Z</dcterms:modified>
</cp:coreProperties>
</file>